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6" r:id="rId2"/>
    <p:sldId id="268" r:id="rId3"/>
    <p:sldId id="258" r:id="rId4"/>
    <p:sldId id="270" r:id="rId5"/>
    <p:sldId id="271" r:id="rId6"/>
    <p:sldId id="259" r:id="rId7"/>
    <p:sldId id="260" r:id="rId8"/>
    <p:sldId id="262" r:id="rId9"/>
    <p:sldId id="273" r:id="rId10"/>
    <p:sldId id="261" r:id="rId11"/>
  </p:sldIdLst>
  <p:sldSz cx="9144000" cy="6858000" type="screen4x3"/>
  <p:notesSz cx="7086600" cy="93726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2E92"/>
    <a:srgbClr val="2145DD"/>
    <a:srgbClr val="261F7B"/>
    <a:srgbClr val="2D97EF"/>
    <a:srgbClr val="4B34F8"/>
    <a:srgbClr val="8A0000"/>
    <a:srgbClr val="0D0E4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936" y="-90"/>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225" cy="468313"/>
          </a:xfrm>
          <a:prstGeom prst="rect">
            <a:avLst/>
          </a:prstGeom>
        </p:spPr>
        <p:txBody>
          <a:bodyPr vert="horz" lIns="94046" tIns="47023" rIns="94046" bIns="47023"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4014788" y="0"/>
            <a:ext cx="3070225" cy="468313"/>
          </a:xfrm>
          <a:prstGeom prst="rect">
            <a:avLst/>
          </a:prstGeom>
        </p:spPr>
        <p:txBody>
          <a:bodyPr vert="horz" lIns="94046" tIns="47023" rIns="94046" bIns="47023" rtlCol="0"/>
          <a:lstStyle>
            <a:lvl1pPr algn="r" fontAlgn="auto">
              <a:spcBef>
                <a:spcPts val="0"/>
              </a:spcBef>
              <a:spcAft>
                <a:spcPts val="0"/>
              </a:spcAft>
              <a:defRPr sz="1200" smtClean="0">
                <a:latin typeface="+mn-lt"/>
                <a:cs typeface="+mn-cs"/>
              </a:defRPr>
            </a:lvl1pPr>
          </a:lstStyle>
          <a:p>
            <a:pPr>
              <a:defRPr/>
            </a:pPr>
            <a:fld id="{4988EB14-0736-47A7-96F4-F2594C77470F}" type="datetimeFigureOut">
              <a:rPr lang="en-US"/>
              <a:pPr>
                <a:defRPr/>
              </a:pPr>
              <a:t>4/28/2011</a:t>
            </a:fld>
            <a:endParaRPr lang="en-US"/>
          </a:p>
        </p:txBody>
      </p:sp>
      <p:sp>
        <p:nvSpPr>
          <p:cNvPr id="4" name="Footer Placeholder 3"/>
          <p:cNvSpPr>
            <a:spLocks noGrp="1"/>
          </p:cNvSpPr>
          <p:nvPr>
            <p:ph type="ftr" sz="quarter" idx="2"/>
          </p:nvPr>
        </p:nvSpPr>
        <p:spPr>
          <a:xfrm>
            <a:off x="0" y="8902700"/>
            <a:ext cx="3070225" cy="468313"/>
          </a:xfrm>
          <a:prstGeom prst="rect">
            <a:avLst/>
          </a:prstGeom>
        </p:spPr>
        <p:txBody>
          <a:bodyPr vert="horz" lIns="94046" tIns="47023" rIns="94046" bIns="47023"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4014788" y="8902700"/>
            <a:ext cx="3070225" cy="468313"/>
          </a:xfrm>
          <a:prstGeom prst="rect">
            <a:avLst/>
          </a:prstGeom>
        </p:spPr>
        <p:txBody>
          <a:bodyPr vert="horz" lIns="94046" tIns="47023" rIns="94046" bIns="47023" rtlCol="0" anchor="b"/>
          <a:lstStyle>
            <a:lvl1pPr algn="r" fontAlgn="auto">
              <a:spcBef>
                <a:spcPts val="0"/>
              </a:spcBef>
              <a:spcAft>
                <a:spcPts val="0"/>
              </a:spcAft>
              <a:defRPr sz="1200" smtClean="0">
                <a:latin typeface="+mn-lt"/>
                <a:cs typeface="+mn-cs"/>
              </a:defRPr>
            </a:lvl1pPr>
          </a:lstStyle>
          <a:p>
            <a:pPr>
              <a:defRPr/>
            </a:pPr>
            <a:fld id="{27BB7302-4B82-4DE4-BB1D-F513BECF09C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225" cy="468313"/>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4014788" y="0"/>
            <a:ext cx="3070225" cy="468313"/>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8512907C-8D7A-4235-97E2-158EF733CE03}" type="datetimeFigureOut">
              <a:rPr lang="en-US"/>
              <a:pPr>
                <a:defRPr/>
              </a:pPr>
              <a:t>4/28/2011</a:t>
            </a:fld>
            <a:endParaRPr lang="en-US"/>
          </a:p>
        </p:txBody>
      </p:sp>
      <p:sp>
        <p:nvSpPr>
          <p:cNvPr id="4" name="Slide Image Placeholder 3"/>
          <p:cNvSpPr>
            <a:spLocks noGrp="1" noRot="1" noChangeAspect="1"/>
          </p:cNvSpPr>
          <p:nvPr>
            <p:ph type="sldImg" idx="2"/>
          </p:nvPr>
        </p:nvSpPr>
        <p:spPr>
          <a:xfrm>
            <a:off x="1200150" y="703263"/>
            <a:ext cx="4686300" cy="3514725"/>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8025" y="4451350"/>
            <a:ext cx="5670550" cy="4217988"/>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902700"/>
            <a:ext cx="3070225" cy="468313"/>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014788" y="8902700"/>
            <a:ext cx="3070225" cy="468313"/>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E1970E67-C744-42CC-9F66-20BCCC506D3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A90BD4F-5323-48F1-884B-9D8359FB6EE9}" type="slidenum">
              <a:rPr lang="en-US">
                <a:cs typeface="Arial" charset="0"/>
              </a:rPr>
              <a:pPr fontAlgn="base">
                <a:spcBef>
                  <a:spcPct val="0"/>
                </a:spcBef>
                <a:spcAft>
                  <a:spcPct val="0"/>
                </a:spcAft>
              </a:pPr>
              <a:t>1</a:t>
            </a:fld>
            <a:endParaRPr lang="en-US">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42303DA-4704-4759-83F4-C9996CD101C3}" type="slidenum">
              <a:rPr lang="en-US">
                <a:cs typeface="Arial" charset="0"/>
              </a:rPr>
              <a:pPr fontAlgn="base">
                <a:spcBef>
                  <a:spcPct val="0"/>
                </a:spcBef>
                <a:spcAft>
                  <a:spcPct val="0"/>
                </a:spcAft>
              </a:pPr>
              <a:t>10</a:t>
            </a:fld>
            <a:endParaRPr lang="en-US">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893EFA5-CF43-4C9D-90CF-29EE74BD3A4E}" type="slidenum">
              <a:rPr lang="en-US">
                <a:cs typeface="Arial" charset="0"/>
              </a:rPr>
              <a:pPr fontAlgn="base">
                <a:spcBef>
                  <a:spcPct val="0"/>
                </a:spcBef>
                <a:spcAft>
                  <a:spcPct val="0"/>
                </a:spcAft>
              </a:pPr>
              <a:t>2</a:t>
            </a:fld>
            <a:endParaRPr lang="en-US">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4C59323-DF00-4F3F-A9E2-83313CE5E8DC}" type="slidenum">
              <a:rPr lang="en-US">
                <a:cs typeface="Arial" charset="0"/>
              </a:rPr>
              <a:pPr fontAlgn="base">
                <a:spcBef>
                  <a:spcPct val="0"/>
                </a:spcBef>
                <a:spcAft>
                  <a:spcPct val="0"/>
                </a:spcAft>
              </a:pPr>
              <a:t>3</a:t>
            </a:fld>
            <a:endParaRPr lang="en-US">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DD4B8AA-C4E2-40B1-B14C-583681D817A6}" type="slidenum">
              <a:rPr lang="en-US">
                <a:cs typeface="Arial" charset="0"/>
              </a:rPr>
              <a:pPr fontAlgn="base">
                <a:spcBef>
                  <a:spcPct val="0"/>
                </a:spcBef>
                <a:spcAft>
                  <a:spcPct val="0"/>
                </a:spcAft>
              </a:pPr>
              <a:t>4</a:t>
            </a:fld>
            <a:endParaRPr lang="en-US">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4105716-5145-4494-A5C4-CBFE446BBB12}" type="slidenum">
              <a:rPr lang="en-US">
                <a:cs typeface="Arial" charset="0"/>
              </a:rPr>
              <a:pPr fontAlgn="base">
                <a:spcBef>
                  <a:spcPct val="0"/>
                </a:spcBef>
                <a:spcAft>
                  <a:spcPct val="0"/>
                </a:spcAft>
              </a:pPr>
              <a:t>5</a:t>
            </a:fld>
            <a:endParaRPr lang="en-US">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75157BC-58F0-4A40-809B-669FEDB50E57}" type="slidenum">
              <a:rPr lang="en-US">
                <a:cs typeface="Arial" charset="0"/>
              </a:rPr>
              <a:pPr fontAlgn="base">
                <a:spcBef>
                  <a:spcPct val="0"/>
                </a:spcBef>
                <a:spcAft>
                  <a:spcPct val="0"/>
                </a:spcAft>
              </a:pPr>
              <a:t>6</a:t>
            </a:fld>
            <a:endParaRPr lang="en-US">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90335AE-5652-4888-BE85-B1108784A489}" type="slidenum">
              <a:rPr lang="en-US">
                <a:cs typeface="Arial" charset="0"/>
              </a:rPr>
              <a:pPr fontAlgn="base">
                <a:spcBef>
                  <a:spcPct val="0"/>
                </a:spcBef>
                <a:spcAft>
                  <a:spcPct val="0"/>
                </a:spcAft>
              </a:pPr>
              <a:t>7</a:t>
            </a:fld>
            <a:endParaRPr lang="en-US">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9853071-4ADA-4CF8-AACE-93E9C13CA7E8}" type="slidenum">
              <a:rPr lang="en-US">
                <a:cs typeface="Arial" charset="0"/>
              </a:rPr>
              <a:pPr fontAlgn="base">
                <a:spcBef>
                  <a:spcPct val="0"/>
                </a:spcBef>
                <a:spcAft>
                  <a:spcPct val="0"/>
                </a:spcAft>
              </a:pPr>
              <a:t>8</a:t>
            </a:fld>
            <a:endParaRPr lang="en-US">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E6C44A2-4223-4EF3-9645-2873D97F8307}" type="slidenum">
              <a:rPr lang="en-US">
                <a:cs typeface="Arial" charset="0"/>
              </a:rPr>
              <a:pPr fontAlgn="base">
                <a:spcBef>
                  <a:spcPct val="0"/>
                </a:spcBef>
                <a:spcAft>
                  <a:spcPct val="0"/>
                </a:spcAft>
              </a:pPr>
              <a:t>9</a:t>
            </a:fld>
            <a:endParaRPr lang="en-US">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7AE841D-1E70-4854-BD1D-6807043ED069}" type="datetimeFigureOut">
              <a:rPr lang="en-US"/>
              <a:pPr>
                <a:defRPr/>
              </a:pPr>
              <a:t>4/28/2011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8A4C9AD-DB9F-410D-AF16-14D869411D4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9C715A8-B028-4D78-9773-E625CED6DFAB}" type="datetimeFigureOut">
              <a:rPr lang="en-US"/>
              <a:pPr>
                <a:defRPr/>
              </a:pPr>
              <a:t>4/28/2011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9B68A9C-46C5-4AD8-ACD3-3BBF216EBAE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00A4940-5B57-4250-90D1-3ED806C2006A}" type="datetimeFigureOut">
              <a:rPr lang="en-US"/>
              <a:pPr>
                <a:defRPr/>
              </a:pPr>
              <a:t>4/28/2011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26F7B99-5452-43BC-99F6-54B3F5B88FD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0DEA238-1534-49D3-88CE-B148B73BDDE0}" type="datetimeFigureOut">
              <a:rPr lang="en-US"/>
              <a:pPr>
                <a:defRPr/>
              </a:pPr>
              <a:t>4/28/2011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055953-2F45-44C5-8EF1-0CC9CB20C3E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988F59A-6658-4BEE-8DE8-013D69ADF7A3}" type="datetimeFigureOut">
              <a:rPr lang="en-US"/>
              <a:pPr>
                <a:defRPr/>
              </a:pPr>
              <a:t>4/28/2011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B2E04E8-14A2-4BB5-A2F0-829E7B97388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69CE5DCB-1ED1-43AA-A588-A8964486DDA6}" type="datetimeFigureOut">
              <a:rPr lang="en-US"/>
              <a:pPr>
                <a:defRPr/>
              </a:pPr>
              <a:t>4/28/2011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DE99355-4C1A-478E-86AA-0D287E8CF7B1}"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7C8A13C-951D-4600-8545-4F6F6B195545}" type="datetimeFigureOut">
              <a:rPr lang="en-US"/>
              <a:pPr>
                <a:defRPr/>
              </a:pPr>
              <a:t>4/28/2011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5483DC8-32F4-492C-8F5F-3C784B4C3E4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368ED9C6-44BE-4D34-9404-ECB6512DFE0F}" type="datetimeFigureOut">
              <a:rPr lang="en-US"/>
              <a:pPr>
                <a:defRPr/>
              </a:pPr>
              <a:t>4/28/2011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B4D1A3A-F685-47BB-8A7B-D4863B5B8D4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D25602C-9137-4A3E-81A7-B3E224237078}" type="datetimeFigureOut">
              <a:rPr lang="en-US"/>
              <a:pPr>
                <a:defRPr/>
              </a:pPr>
              <a:t>4/28/2011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C10B300-B24B-4C1E-A7B7-C8B595E4F18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9BEFF09-7F4F-4764-BD66-C1F6D6E01F7B}" type="datetimeFigureOut">
              <a:rPr lang="en-US"/>
              <a:pPr>
                <a:defRPr/>
              </a:pPr>
              <a:t>4/28/2011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40D12EF-6DA8-42EA-BE3A-EEEA51D0CCD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856830A-001B-4A65-8313-DC82A4B4414C}" type="datetimeFigureOut">
              <a:rPr lang="en-US"/>
              <a:pPr>
                <a:defRPr/>
              </a:pPr>
              <a:t>4/28/2011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F429DE1-B70E-4D0E-80CF-4FBF58AE27A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26BE2DC2-7CB3-46EF-BC42-3AE45F907144}" type="datetimeFigureOut">
              <a:rPr lang="en-US"/>
              <a:pPr>
                <a:defRPr/>
              </a:pPr>
              <a:t>4/28/2011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76801FE0-AA97-45CD-BE3C-EE96FEAD2BD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5362" name="Title 1"/>
          <p:cNvSpPr>
            <a:spLocks noGrp="1"/>
          </p:cNvSpPr>
          <p:nvPr>
            <p:ph type="ctrTitle"/>
          </p:nvPr>
        </p:nvSpPr>
        <p:spPr>
          <a:xfrm>
            <a:off x="4572000" y="762000"/>
            <a:ext cx="3200400" cy="3810000"/>
          </a:xfrm>
        </p:spPr>
        <p:txBody>
          <a:bodyPr/>
          <a:lstStyle/>
          <a:p>
            <a:r>
              <a:rPr lang="en-US" sz="5400" smtClean="0">
                <a:solidFill>
                  <a:srgbClr val="0D0E43"/>
                </a:solidFill>
                <a:latin typeface="Microsoft YaHei" pitchFamily="34" charset="-122"/>
                <a:ea typeface="Microsoft YaHei" pitchFamily="34" charset="-122"/>
                <a:cs typeface="Aharoni" pitchFamily="2" charset="-79"/>
              </a:rPr>
              <a:t>Relaxing Your Fears Away</a:t>
            </a:r>
          </a:p>
        </p:txBody>
      </p:sp>
      <p:sp>
        <p:nvSpPr>
          <p:cNvPr id="15363" name="Subtitle 2"/>
          <p:cNvSpPr>
            <a:spLocks noGrp="1"/>
          </p:cNvSpPr>
          <p:nvPr>
            <p:ph type="subTitle" idx="1"/>
          </p:nvPr>
        </p:nvSpPr>
        <p:spPr>
          <a:xfrm>
            <a:off x="3124200" y="4953000"/>
            <a:ext cx="6400800" cy="685800"/>
          </a:xfrm>
        </p:spPr>
        <p:txBody>
          <a:bodyPr/>
          <a:lstStyle/>
          <a:p>
            <a:r>
              <a:rPr lang="en-US" sz="3600" smtClean="0">
                <a:solidFill>
                  <a:srgbClr val="4B34F8"/>
                </a:solidFill>
              </a:rPr>
              <a:t> Joseph Wolpe</a:t>
            </a:r>
          </a:p>
        </p:txBody>
      </p:sp>
      <p:sp>
        <p:nvSpPr>
          <p:cNvPr id="4" name="Cloud 3"/>
          <p:cNvSpPr/>
          <p:nvPr/>
        </p:nvSpPr>
        <p:spPr>
          <a:xfrm>
            <a:off x="3868738" y="606425"/>
            <a:ext cx="4572000" cy="4419600"/>
          </a:xfrm>
          <a:prstGeom prst="cloud">
            <a:avLst/>
          </a:prstGeom>
          <a:solidFill>
            <a:schemeClr val="accent1">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sz="3600" b="1" smtClean="0"/>
              <a:t>Discovered Through Wolpe’s Study</a:t>
            </a:r>
          </a:p>
        </p:txBody>
      </p:sp>
      <p:sp>
        <p:nvSpPr>
          <p:cNvPr id="3" name="Content Placeholder 2"/>
          <p:cNvSpPr>
            <a:spLocks noGrp="1"/>
          </p:cNvSpPr>
          <p:nvPr>
            <p:ph idx="1"/>
          </p:nvPr>
        </p:nvSpPr>
        <p:spPr>
          <a:xfrm>
            <a:off x="457200" y="1905000"/>
            <a:ext cx="8229600" cy="1600200"/>
          </a:xfrm>
          <a:ln w="47625"/>
        </p:spPr>
        <p:txBody>
          <a:bodyPr rtlCol="0">
            <a:normAutofit lnSpcReduction="10000"/>
          </a:bodyPr>
          <a:lstStyle/>
          <a:p>
            <a:pPr fontAlgn="auto">
              <a:spcAft>
                <a:spcPts val="0"/>
              </a:spcAft>
              <a:buFont typeface="Arial" pitchFamily="34" charset="0"/>
              <a:buChar char="•"/>
              <a:defRPr/>
            </a:pPr>
            <a:r>
              <a:rPr lang="en-US" sz="2400" dirty="0" smtClean="0"/>
              <a:t>In the 1950’s, psychoanalysis was very common and popular form of psychotherapy.</a:t>
            </a:r>
          </a:p>
          <a:p>
            <a:pPr fontAlgn="auto">
              <a:spcAft>
                <a:spcPts val="0"/>
              </a:spcAft>
              <a:buFont typeface="Arial" pitchFamily="34" charset="0"/>
              <a:buChar char="•"/>
              <a:defRPr/>
            </a:pPr>
            <a:r>
              <a:rPr lang="en-US" sz="2400" u="sng" dirty="0" smtClean="0"/>
              <a:t>Today, thanks to Wolpe, desensitization is proven successful </a:t>
            </a:r>
            <a:r>
              <a:rPr lang="en-US" sz="2400" dirty="0" smtClean="0"/>
              <a:t>and shows many advantages over psychoanalysis.</a:t>
            </a:r>
          </a:p>
          <a:p>
            <a:pPr marL="457200" lvl="1" indent="0" fontAlgn="auto">
              <a:spcAft>
                <a:spcPts val="0"/>
              </a:spcAft>
              <a:buFont typeface="Arial" pitchFamily="34" charset="0"/>
              <a:buNone/>
              <a:defRPr/>
            </a:pPr>
            <a:endParaRPr lang="en-US" sz="2000" dirty="0" smtClean="0"/>
          </a:p>
        </p:txBody>
      </p:sp>
      <p:sp>
        <p:nvSpPr>
          <p:cNvPr id="18" name="Content Placeholder 2"/>
          <p:cNvSpPr txBox="1">
            <a:spLocks/>
          </p:cNvSpPr>
          <p:nvPr/>
        </p:nvSpPr>
        <p:spPr>
          <a:xfrm>
            <a:off x="1527175" y="3962400"/>
            <a:ext cx="5791200" cy="1600200"/>
          </a:xfrm>
          <a:prstGeom prst="rect">
            <a:avLst/>
          </a:prstGeom>
          <a:solidFill>
            <a:schemeClr val="accent4">
              <a:lumMod val="75000"/>
              <a:alpha val="24000"/>
            </a:schemeClr>
          </a:solidFill>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2400" dirty="0" smtClean="0">
                <a:latin typeface="Microsoft YaHei" pitchFamily="34" charset="-122"/>
                <a:ea typeface="Microsoft YaHei" pitchFamily="34" charset="-122"/>
              </a:rPr>
              <a:t>*Systematic desensitization has grown to the point that now it is considered the treatment of choice for anxiety disorders, especially phobias.*</a:t>
            </a:r>
            <a:endParaRPr lang="en-US" sz="2400" dirty="0">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 calcmode="lin" valueType="num">
                                      <p:cBhvr>
                                        <p:cTn id="12" dur="10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18">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18">
                                            <p:txEl>
                                              <p:pRg st="0" end="0"/>
                                            </p:txEl>
                                          </p:spTgt>
                                        </p:tgtEl>
                                        <p:attrNameLst>
                                          <p:attrName>style.rotation</p:attrName>
                                        </p:attrNameLst>
                                      </p:cBhvr>
                                      <p:tavLst>
                                        <p:tav tm="0">
                                          <p:val>
                                            <p:fltVal val="90"/>
                                          </p:val>
                                        </p:tav>
                                        <p:tav tm="100000">
                                          <p:val>
                                            <p:fltVal val="0"/>
                                          </p:val>
                                        </p:tav>
                                      </p:tavLst>
                                    </p:anim>
                                    <p:animEffect transition="in" filter="fade">
                                      <p:cBhvr>
                                        <p:cTn id="15" dur="10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b="1" i="1" dirty="0" smtClean="0">
                <a:ln>
                  <a:solidFill>
                    <a:schemeClr val="tx1">
                      <a:lumMod val="95000"/>
                      <a:lumOff val="5000"/>
                    </a:schemeClr>
                  </a:solidFill>
                </a:ln>
                <a:solidFill>
                  <a:srgbClr val="C00000"/>
                </a:solidFill>
              </a:rPr>
              <a:t>“</a:t>
            </a:r>
            <a:r>
              <a:rPr lang="en-US" b="1" i="1" dirty="0" err="1" smtClean="0">
                <a:ln>
                  <a:solidFill>
                    <a:schemeClr val="tx1">
                      <a:lumMod val="95000"/>
                      <a:lumOff val="5000"/>
                    </a:schemeClr>
                  </a:solidFill>
                </a:ln>
                <a:solidFill>
                  <a:srgbClr val="C00000"/>
                </a:solidFill>
              </a:rPr>
              <a:t>Phobos</a:t>
            </a:r>
            <a:r>
              <a:rPr lang="en-US" b="1" i="1" dirty="0" smtClean="0">
                <a:ln>
                  <a:solidFill>
                    <a:schemeClr val="tx1">
                      <a:lumMod val="95000"/>
                      <a:lumOff val="5000"/>
                    </a:schemeClr>
                  </a:solidFill>
                </a:ln>
                <a:solidFill>
                  <a:srgbClr val="C00000"/>
                </a:solidFill>
              </a:rPr>
              <a:t>”</a:t>
            </a:r>
            <a:r>
              <a:rPr lang="en-US" b="1" dirty="0" smtClean="0">
                <a:ln>
                  <a:solidFill>
                    <a:schemeClr val="tx1">
                      <a:lumMod val="95000"/>
                      <a:lumOff val="5000"/>
                    </a:schemeClr>
                  </a:solidFill>
                </a:ln>
                <a:solidFill>
                  <a:srgbClr val="C00000"/>
                </a:solidFill>
              </a:rPr>
              <a:t>-the Greek god of fear</a:t>
            </a:r>
            <a:endParaRPr lang="en-US" b="1" dirty="0">
              <a:ln>
                <a:solidFill>
                  <a:schemeClr val="tx1">
                    <a:lumMod val="95000"/>
                    <a:lumOff val="5000"/>
                  </a:schemeClr>
                </a:solidFill>
              </a:ln>
              <a:solidFill>
                <a:srgbClr val="C00000"/>
              </a:solidFill>
            </a:endParaRPr>
          </a:p>
        </p:txBody>
      </p:sp>
      <p:sp>
        <p:nvSpPr>
          <p:cNvPr id="3" name="Content Placeholder 2"/>
          <p:cNvSpPr>
            <a:spLocks noGrp="1"/>
          </p:cNvSpPr>
          <p:nvPr>
            <p:ph idx="1"/>
          </p:nvPr>
        </p:nvSpPr>
        <p:spPr>
          <a:xfrm>
            <a:off x="457200" y="1676400"/>
            <a:ext cx="8229600" cy="4953000"/>
          </a:xfrm>
        </p:spPr>
        <p:txBody>
          <a:bodyPr rtlCol="0">
            <a:noAutofit/>
          </a:bodyPr>
          <a:lstStyle/>
          <a:p>
            <a:pPr fontAlgn="auto">
              <a:spcAft>
                <a:spcPts val="0"/>
              </a:spcAft>
              <a:buFont typeface="Arial" pitchFamily="34" charset="0"/>
              <a:buChar char="•"/>
              <a:defRPr/>
            </a:pPr>
            <a:endParaRPr lang="en-US" sz="2000" dirty="0" smtClean="0"/>
          </a:p>
          <a:p>
            <a:pPr fontAlgn="auto">
              <a:spcAft>
                <a:spcPts val="0"/>
              </a:spcAft>
              <a:buFont typeface="Arial" pitchFamily="34" charset="0"/>
              <a:buChar char="•"/>
              <a:defRPr/>
            </a:pPr>
            <a:r>
              <a:rPr lang="en-US" sz="2400" b="1" dirty="0" smtClean="0">
                <a:effectLst>
                  <a:innerShdw blurRad="571500" dist="50800" dir="18900000">
                    <a:prstClr val="black"/>
                  </a:innerShdw>
                </a:effectLst>
              </a:rPr>
              <a:t>Reactions include</a:t>
            </a:r>
          </a:p>
          <a:p>
            <a:pPr lvl="1" fontAlgn="auto">
              <a:spcAft>
                <a:spcPts val="0"/>
              </a:spcAft>
              <a:buFont typeface="Arial" pitchFamily="34" charset="0"/>
              <a:buChar char="–"/>
              <a:defRPr/>
            </a:pPr>
            <a:r>
              <a:rPr lang="en-US" sz="1800" b="1" dirty="0">
                <a:effectLst>
                  <a:innerShdw blurRad="571500" dist="50800" dir="18900000">
                    <a:prstClr val="black"/>
                  </a:innerShdw>
                </a:effectLst>
              </a:rPr>
              <a:t>d</a:t>
            </a:r>
            <a:r>
              <a:rPr lang="en-US" sz="1800" b="1" dirty="0" smtClean="0">
                <a:effectLst>
                  <a:innerShdw blurRad="571500" dist="50800" dir="18900000">
                    <a:prstClr val="black"/>
                  </a:innerShdw>
                </a:effectLst>
              </a:rPr>
              <a:t>izziness</a:t>
            </a:r>
          </a:p>
          <a:p>
            <a:pPr lvl="1" fontAlgn="auto">
              <a:spcAft>
                <a:spcPts val="0"/>
              </a:spcAft>
              <a:buFont typeface="Arial" pitchFamily="34" charset="0"/>
              <a:buChar char="–"/>
              <a:defRPr/>
            </a:pPr>
            <a:r>
              <a:rPr lang="en-US" sz="1800" b="1" dirty="0" smtClean="0">
                <a:effectLst>
                  <a:innerShdw blurRad="571500" dist="50800" dir="18900000">
                    <a:prstClr val="black"/>
                  </a:innerShdw>
                </a:effectLst>
              </a:rPr>
              <a:t>heart palpitations</a:t>
            </a:r>
          </a:p>
          <a:p>
            <a:pPr lvl="1" fontAlgn="auto">
              <a:spcAft>
                <a:spcPts val="0"/>
              </a:spcAft>
              <a:buFont typeface="Arial" pitchFamily="34" charset="0"/>
              <a:buChar char="–"/>
              <a:defRPr/>
            </a:pPr>
            <a:r>
              <a:rPr lang="en-US" sz="1800" b="1" dirty="0" smtClean="0">
                <a:effectLst>
                  <a:innerShdw blurRad="571500" dist="50800" dir="18900000">
                    <a:prstClr val="black"/>
                  </a:innerShdw>
                </a:effectLst>
              </a:rPr>
              <a:t>feeling faint</a:t>
            </a:r>
          </a:p>
          <a:p>
            <a:pPr lvl="1" fontAlgn="auto">
              <a:spcAft>
                <a:spcPts val="0"/>
              </a:spcAft>
              <a:buFont typeface="Arial" pitchFamily="34" charset="0"/>
              <a:buChar char="–"/>
              <a:defRPr/>
            </a:pPr>
            <a:r>
              <a:rPr lang="en-US" sz="1800" b="1" dirty="0" smtClean="0">
                <a:effectLst>
                  <a:innerShdw blurRad="571500" dist="50800" dir="18900000">
                    <a:prstClr val="black"/>
                  </a:innerShdw>
                </a:effectLst>
              </a:rPr>
              <a:t>hyperventilation</a:t>
            </a:r>
          </a:p>
          <a:p>
            <a:pPr lvl="1" fontAlgn="auto">
              <a:spcAft>
                <a:spcPts val="0"/>
              </a:spcAft>
              <a:buFont typeface="Arial" pitchFamily="34" charset="0"/>
              <a:buChar char="–"/>
              <a:defRPr/>
            </a:pPr>
            <a:r>
              <a:rPr lang="en-US" sz="1800" b="1" dirty="0" smtClean="0">
                <a:effectLst>
                  <a:innerShdw blurRad="571500" dist="50800" dir="18900000">
                    <a:prstClr val="black"/>
                  </a:innerShdw>
                </a:effectLst>
              </a:rPr>
              <a:t>sweating</a:t>
            </a:r>
          </a:p>
          <a:p>
            <a:pPr lvl="1" fontAlgn="auto">
              <a:spcAft>
                <a:spcPts val="0"/>
              </a:spcAft>
              <a:buFont typeface="Arial" pitchFamily="34" charset="0"/>
              <a:buChar char="–"/>
              <a:defRPr/>
            </a:pPr>
            <a:r>
              <a:rPr lang="en-US" sz="1800" b="1" dirty="0" smtClean="0">
                <a:effectLst>
                  <a:innerShdw blurRad="571500" dist="50800" dir="18900000">
                    <a:prstClr val="black"/>
                  </a:innerShdw>
                </a:effectLst>
              </a:rPr>
              <a:t>trembling</a:t>
            </a:r>
          </a:p>
          <a:p>
            <a:pPr lvl="1" fontAlgn="auto">
              <a:spcAft>
                <a:spcPts val="0"/>
              </a:spcAft>
              <a:buFont typeface="Arial" pitchFamily="34" charset="0"/>
              <a:buChar char="–"/>
              <a:defRPr/>
            </a:pPr>
            <a:r>
              <a:rPr lang="en-US" sz="1800" b="1" dirty="0" smtClean="0">
                <a:effectLst>
                  <a:innerShdw blurRad="571500" dist="50800" dir="18900000">
                    <a:prstClr val="black"/>
                  </a:innerShdw>
                </a:effectLst>
              </a:rPr>
              <a:t>nausea</a:t>
            </a:r>
          </a:p>
          <a:p>
            <a:pPr marL="457200" lvl="1" indent="0" fontAlgn="auto">
              <a:spcAft>
                <a:spcPts val="0"/>
              </a:spcAft>
              <a:buFont typeface="Arial" pitchFamily="34" charset="0"/>
              <a:buNone/>
              <a:defRPr/>
            </a:pPr>
            <a:endParaRPr lang="en-US" sz="1600" b="1" dirty="0" smtClean="0">
              <a:effectLst>
                <a:innerShdw blurRad="571500" dist="50800" dir="18900000">
                  <a:prstClr val="black"/>
                </a:innerShdw>
              </a:effectLst>
            </a:endParaRPr>
          </a:p>
          <a:p>
            <a:pPr fontAlgn="auto">
              <a:spcAft>
                <a:spcPts val="0"/>
              </a:spcAft>
              <a:buFont typeface="Arial" pitchFamily="34" charset="0"/>
              <a:buChar char="•"/>
              <a:defRPr/>
            </a:pPr>
            <a:r>
              <a:rPr lang="en-US" sz="2200" b="1" dirty="0" smtClean="0">
                <a:effectLst>
                  <a:innerShdw blurRad="571500" dist="50800" dir="18900000">
                    <a:prstClr val="black"/>
                  </a:innerShdw>
                </a:effectLst>
              </a:rPr>
              <a:t>Three types of phobias (all treated with the same methods)</a:t>
            </a:r>
          </a:p>
          <a:p>
            <a:pPr marL="457200" lvl="1" indent="0" fontAlgn="auto">
              <a:spcAft>
                <a:spcPts val="0"/>
              </a:spcAft>
              <a:buFont typeface="Arial" pitchFamily="34" charset="0"/>
              <a:buNone/>
              <a:defRPr/>
            </a:pPr>
            <a:r>
              <a:rPr lang="en-US" sz="1800" b="1" dirty="0" smtClean="0">
                <a:effectLst>
                  <a:innerShdw blurRad="571500" dist="50800" dir="18900000">
                    <a:prstClr val="black"/>
                  </a:innerShdw>
                </a:effectLst>
              </a:rPr>
              <a:t>1) Simple- </a:t>
            </a:r>
            <a:r>
              <a:rPr lang="en-US" sz="1600" b="1" dirty="0" smtClean="0">
                <a:effectLst>
                  <a:innerShdw blurRad="571500" dist="50800" dir="18900000">
                    <a:prstClr val="black"/>
                  </a:innerShdw>
                </a:effectLst>
              </a:rPr>
              <a:t>fear of a specific animal or situation (arachnophobia, claustrophobia, etc</a:t>
            </a:r>
            <a:r>
              <a:rPr lang="en-US" sz="1600" b="1" dirty="0">
                <a:effectLst>
                  <a:innerShdw blurRad="571500" dist="50800" dir="18900000">
                    <a:prstClr val="black"/>
                  </a:innerShdw>
                </a:effectLst>
              </a:rPr>
              <a:t>.</a:t>
            </a:r>
            <a:r>
              <a:rPr lang="en-US" sz="1600" b="1" dirty="0" smtClean="0">
                <a:effectLst>
                  <a:innerShdw blurRad="571500" dist="50800" dir="18900000">
                    <a:prstClr val="black"/>
                  </a:innerShdw>
                </a:effectLst>
              </a:rPr>
              <a:t>)</a:t>
            </a:r>
          </a:p>
          <a:p>
            <a:pPr marL="457200" lvl="1" indent="0" fontAlgn="auto">
              <a:spcAft>
                <a:spcPts val="0"/>
              </a:spcAft>
              <a:buFont typeface="Arial" pitchFamily="34" charset="0"/>
              <a:buNone/>
              <a:defRPr/>
            </a:pPr>
            <a:r>
              <a:rPr lang="en-US" sz="1800" b="1" dirty="0" smtClean="0">
                <a:effectLst>
                  <a:innerShdw blurRad="571500" dist="50800" dir="18900000">
                    <a:prstClr val="black"/>
                  </a:innerShdw>
                </a:effectLst>
              </a:rPr>
              <a:t>2) Social-</a:t>
            </a:r>
            <a:r>
              <a:rPr lang="en-US" sz="1600" b="1" dirty="0" smtClean="0">
                <a:effectLst>
                  <a:innerShdw blurRad="571500" dist="50800" dir="18900000">
                    <a:prstClr val="black"/>
                  </a:innerShdw>
                </a:effectLst>
              </a:rPr>
              <a:t>fear involving interaction with others </a:t>
            </a:r>
          </a:p>
          <a:p>
            <a:pPr marL="457200" lvl="1" indent="0" fontAlgn="auto">
              <a:spcAft>
                <a:spcPts val="0"/>
              </a:spcAft>
              <a:buFont typeface="Arial" pitchFamily="34" charset="0"/>
              <a:buNone/>
              <a:defRPr/>
            </a:pPr>
            <a:r>
              <a:rPr lang="en-US" sz="1800" b="1" dirty="0" smtClean="0">
                <a:effectLst>
                  <a:innerShdw blurRad="571500" dist="50800" dir="18900000">
                    <a:prstClr val="black"/>
                  </a:innerShdw>
                </a:effectLst>
              </a:rPr>
              <a:t>3) Agoraphobia- </a:t>
            </a:r>
            <a:r>
              <a:rPr lang="en-US" sz="1600" b="1" dirty="0" smtClean="0">
                <a:effectLst>
                  <a:innerShdw blurRad="571500" dist="50800" dir="18900000">
                    <a:prstClr val="black"/>
                  </a:innerShdw>
                </a:effectLst>
              </a:rPr>
              <a:t>the fear of being in large crowds or unfamiliar places</a:t>
            </a:r>
            <a:endParaRPr lang="en-US" sz="1800" b="1" dirty="0" smtClean="0">
              <a:effectLst>
                <a:innerShdw blurRad="571500" dist="50800" dir="18900000">
                  <a:prstClr val="black"/>
                </a:innerShdw>
              </a:effectLst>
            </a:endParaRPr>
          </a:p>
          <a:p>
            <a:pPr marL="457200" lvl="1" indent="0" fontAlgn="auto">
              <a:spcAft>
                <a:spcPts val="0"/>
              </a:spcAft>
              <a:buFont typeface="Arial" pitchFamily="34" charset="0"/>
              <a:buNone/>
              <a:defRPr/>
            </a:pPr>
            <a:endParaRPr lang="en-US" sz="1800" dirty="0">
              <a:effectLst>
                <a:innerShdw blurRad="571500" dist="50800" dir="18900000">
                  <a:prstClr val="black"/>
                </a:innerShdw>
              </a:effectLst>
            </a:endParaRPr>
          </a:p>
        </p:txBody>
      </p:sp>
      <p:pic>
        <p:nvPicPr>
          <p:cNvPr id="5123" name="Picture 3" descr="C:\Users\April\AppData\Local\Microsoft\Windows\Temporary Internet Files\Content.IE5\DUHRQQ9R\MC900417424[1].wmf"/>
          <p:cNvPicPr>
            <a:picLocks noChangeAspect="1" noChangeArrowheads="1"/>
          </p:cNvPicPr>
          <p:nvPr/>
        </p:nvPicPr>
        <p:blipFill>
          <a:blip r:embed="rId3"/>
          <a:srcRect/>
          <a:stretch>
            <a:fillRect/>
          </a:stretch>
        </p:blipFill>
        <p:spPr bwMode="auto">
          <a:xfrm>
            <a:off x="4343400" y="2190750"/>
            <a:ext cx="2844800" cy="2590800"/>
          </a:xfrm>
          <a:prstGeom prst="rect">
            <a:avLst/>
          </a:prstGeom>
          <a:noFill/>
          <a:ln w="9525">
            <a:noFill/>
            <a:miter lim="800000"/>
            <a:headEnd/>
            <a:tailEnd/>
          </a:ln>
        </p:spPr>
      </p:pic>
      <p:sp>
        <p:nvSpPr>
          <p:cNvPr id="8" name="TextBox 7"/>
          <p:cNvSpPr txBox="1"/>
          <p:nvPr/>
        </p:nvSpPr>
        <p:spPr>
          <a:xfrm>
            <a:off x="76200" y="1458364"/>
            <a:ext cx="8915400" cy="400110"/>
          </a:xfrm>
          <a:prstGeom prst="rect">
            <a:avLst/>
          </a:prstGeom>
          <a:noFill/>
          <a:ln w="38100">
            <a:solidFill>
              <a:schemeClr val="tx1"/>
            </a:solidFill>
          </a:ln>
        </p:spPr>
        <p:txBody>
          <a:bodyPr>
            <a:spAutoFit/>
          </a:bodyPr>
          <a:lstStyle/>
          <a:p>
            <a:pPr algn="ctr" fontAlgn="auto">
              <a:spcBef>
                <a:spcPts val="0"/>
              </a:spcBef>
              <a:spcAft>
                <a:spcPts val="0"/>
              </a:spcAft>
              <a:defRPr/>
            </a:pPr>
            <a:r>
              <a:rPr lang="en-US" sz="2000" b="1" dirty="0">
                <a:effectLst>
                  <a:innerShdw blurRad="63500" dist="50800" dir="18900000">
                    <a:prstClr val="black">
                      <a:alpha val="50000"/>
                    </a:prstClr>
                  </a:innerShdw>
                </a:effectLst>
                <a:latin typeface="+mn-lt"/>
                <a:cs typeface="+mn-cs"/>
              </a:rPr>
              <a:t>*Phobia- an irrational fear that is out of proportion with the reality of the danger.* </a:t>
            </a:r>
            <a:endParaRPr lang="en-US" sz="2000" b="1" dirty="0">
              <a:effectLst>
                <a:innerShdw blurRad="63500" dist="50800" dir="18900000">
                  <a:prstClr val="black">
                    <a:alpha val="50000"/>
                  </a:prstClr>
                </a:innerShdw>
              </a:effectLst>
              <a:latin typeface="+mn-lt"/>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20000" fill="hold"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additive="base">
                                        <p:cTn id="7" dur="500" fill="hold"/>
                                        <p:tgtEl>
                                          <p:spTgt spid="5123"/>
                                        </p:tgtEl>
                                        <p:attrNameLst>
                                          <p:attrName>ppt_x</p:attrName>
                                        </p:attrNameLst>
                                      </p:cBhvr>
                                      <p:tavLst>
                                        <p:tav tm="0">
                                          <p:val>
                                            <p:strVal val="1+#ppt_w/2"/>
                                          </p:val>
                                        </p:tav>
                                        <p:tav tm="100000">
                                          <p:val>
                                            <p:strVal val="#ppt_x"/>
                                          </p:val>
                                        </p:tav>
                                      </p:tavLst>
                                    </p:anim>
                                    <p:anim calcmode="lin" valueType="num">
                                      <p:cBhvr additive="base">
                                        <p:cTn id="8" dur="500" fill="hold"/>
                                        <p:tgtEl>
                                          <p:spTgt spid="5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0000"/>
            <a:lum/>
          </a:blip>
          <a:srcRect/>
          <a:stretch>
            <a:fillRect t="-32000" b="-3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1143000"/>
          </a:xfrm>
        </p:spPr>
        <p:txBody>
          <a:bodyPr rtlCol="0">
            <a:normAutofit/>
          </a:bodyPr>
          <a:lstStyle/>
          <a:p>
            <a:pPr fontAlgn="auto">
              <a:spcAft>
                <a:spcPts val="0"/>
              </a:spcAft>
              <a:defRPr/>
            </a:pPr>
            <a:r>
              <a:rPr lang="en-US" b="1" dirty="0" smtClean="0">
                <a:ln>
                  <a:solidFill>
                    <a:schemeClr val="bg1"/>
                  </a:solidFill>
                </a:ln>
              </a:rPr>
              <a:t>Freud’s Phobia Treatment</a:t>
            </a:r>
            <a:endParaRPr lang="en-US" b="1" dirty="0">
              <a:ln>
                <a:solidFill>
                  <a:schemeClr val="bg1"/>
                </a:solidFill>
              </a:ln>
            </a:endParaRPr>
          </a:p>
        </p:txBody>
      </p:sp>
      <p:sp>
        <p:nvSpPr>
          <p:cNvPr id="3" name="Content Placeholder 2"/>
          <p:cNvSpPr>
            <a:spLocks noGrp="1"/>
          </p:cNvSpPr>
          <p:nvPr>
            <p:ph idx="1"/>
          </p:nvPr>
        </p:nvSpPr>
        <p:spPr>
          <a:xfrm>
            <a:off x="381000" y="1371600"/>
            <a:ext cx="8229600" cy="1828800"/>
          </a:xfrm>
        </p:spPr>
        <p:txBody>
          <a:bodyPr rtlCol="0">
            <a:noAutofit/>
          </a:bodyPr>
          <a:lstStyle/>
          <a:p>
            <a:pPr fontAlgn="auto">
              <a:spcAft>
                <a:spcPts val="0"/>
              </a:spcAft>
              <a:buFont typeface="Arial" pitchFamily="34" charset="0"/>
              <a:buChar char="•"/>
              <a:defRPr/>
            </a:pPr>
            <a:r>
              <a:rPr lang="en-US" sz="2800" b="1" dirty="0" smtClean="0">
                <a:ln>
                  <a:solidFill>
                    <a:schemeClr val="bg1"/>
                  </a:solidFill>
                </a:ln>
              </a:rPr>
              <a:t>Psychoanalysis</a:t>
            </a:r>
          </a:p>
          <a:p>
            <a:pPr lvl="1" fontAlgn="auto">
              <a:spcAft>
                <a:spcPts val="0"/>
              </a:spcAft>
              <a:buFont typeface="Arial" pitchFamily="34" charset="0"/>
              <a:buChar char="–"/>
              <a:defRPr/>
            </a:pPr>
            <a:r>
              <a:rPr lang="en-US" sz="2400" b="1" dirty="0" smtClean="0">
                <a:ln>
                  <a:solidFill>
                    <a:schemeClr val="bg1"/>
                  </a:solidFill>
                </a:ln>
              </a:rPr>
              <a:t>Phobias stem from childhood traumas!</a:t>
            </a:r>
          </a:p>
          <a:p>
            <a:pPr lvl="1" fontAlgn="auto">
              <a:spcAft>
                <a:spcPts val="0"/>
              </a:spcAft>
              <a:buFont typeface="Arial" pitchFamily="34" charset="0"/>
              <a:buChar char="–"/>
              <a:defRPr/>
            </a:pPr>
            <a:r>
              <a:rPr lang="en-US" sz="2400" b="1" dirty="0" smtClean="0">
                <a:ln>
                  <a:solidFill>
                    <a:schemeClr val="bg1"/>
                  </a:solidFill>
                </a:ln>
              </a:rPr>
              <a:t>Freud’s thoughts</a:t>
            </a:r>
          </a:p>
          <a:p>
            <a:pPr lvl="2" fontAlgn="auto">
              <a:spcAft>
                <a:spcPts val="0"/>
              </a:spcAft>
              <a:buFont typeface="Arial" pitchFamily="34" charset="0"/>
              <a:buChar char="•"/>
              <a:defRPr/>
            </a:pPr>
            <a:r>
              <a:rPr lang="en-US" sz="2000" b="1" dirty="0" smtClean="0">
                <a:ln>
                  <a:solidFill>
                    <a:schemeClr val="bg1"/>
                  </a:solidFill>
                </a:ln>
              </a:rPr>
              <a:t>“Maybe if the person gains insight into unconscious feelings to release the hidden emotion, they will overcome that fear…”</a:t>
            </a:r>
          </a:p>
        </p:txBody>
      </p:sp>
      <p:sp>
        <p:nvSpPr>
          <p:cNvPr id="19460" name="TextBox 3"/>
          <p:cNvSpPr txBox="1">
            <a:spLocks noChangeArrowheads="1"/>
          </p:cNvSpPr>
          <p:nvPr/>
        </p:nvSpPr>
        <p:spPr bwMode="auto">
          <a:xfrm rot="-1084269">
            <a:off x="735013" y="4052888"/>
            <a:ext cx="2849562" cy="1077912"/>
          </a:xfrm>
          <a:prstGeom prst="rect">
            <a:avLst/>
          </a:prstGeom>
          <a:noFill/>
          <a:ln w="9525">
            <a:noFill/>
            <a:miter lim="800000"/>
            <a:headEnd/>
            <a:tailEnd/>
          </a:ln>
        </p:spPr>
        <p:txBody>
          <a:bodyPr>
            <a:spAutoFit/>
          </a:bodyPr>
          <a:lstStyle/>
          <a:p>
            <a:pPr algn="ctr"/>
            <a:r>
              <a:rPr lang="en-US" sz="2000">
                <a:latin typeface="Calibri" pitchFamily="34" charset="0"/>
              </a:rPr>
              <a:t>Sorry Freud, </a:t>
            </a:r>
          </a:p>
          <a:p>
            <a:pPr algn="ctr"/>
            <a:r>
              <a:rPr lang="en-US" sz="2000">
                <a:latin typeface="Calibri" pitchFamily="34" charset="0"/>
              </a:rPr>
              <a:t>close but no cigar!</a:t>
            </a:r>
          </a:p>
          <a:p>
            <a:pPr algn="ctr"/>
            <a:r>
              <a:rPr lang="en-US" sz="2000">
                <a:latin typeface="Calibri" pitchFamily="34" charset="0"/>
              </a:rPr>
              <a:t> </a:t>
            </a:r>
            <a:r>
              <a:rPr lang="en-US" sz="2400">
                <a:latin typeface="Calibri" pitchFamily="34" charset="0"/>
                <a:sym typeface="Wingdings" pitchFamily="2" charset="2"/>
              </a:rPr>
              <a:t></a:t>
            </a:r>
            <a:endParaRPr lang="en-US" sz="2400">
              <a:latin typeface="Calibri" pitchFamily="34" charset="0"/>
            </a:endParaRPr>
          </a:p>
        </p:txBody>
      </p:sp>
      <p:pic>
        <p:nvPicPr>
          <p:cNvPr id="3076" name="Picture 4" descr="http://1.bp.blogspot.com/_ZMu3qQSmz6I/S-DRJ3jLyXI/AAAAAAAAGWQ/Tim3nZ2l9ik/s1600/freud.jpg"/>
          <p:cNvPicPr>
            <a:picLocks noChangeAspect="1" noChangeArrowheads="1"/>
          </p:cNvPicPr>
          <p:nvPr/>
        </p:nvPicPr>
        <p:blipFill>
          <a:blip r:embed="rId4" cstate="print">
            <a:extLst>
              <a:ext uri="{28A0092B-C50C-407E-A947-70E740481C1C}"/>
            </a:extLst>
          </a:blip>
          <a:srcRect/>
          <a:stretch>
            <a:fillRect/>
          </a:stretch>
        </p:blipFill>
        <p:spPr bwMode="auto">
          <a:xfrm>
            <a:off x="3352800" y="3550023"/>
            <a:ext cx="2286000" cy="2698377"/>
          </a:xfrm>
          <a:prstGeom prst="rect">
            <a:avLst/>
          </a:prstGeom>
          <a:noFill/>
          <a:ln w="69850">
            <a:solidFill>
              <a:schemeClr val="tx1"/>
            </a:solidFill>
          </a:ln>
          <a:effectLst>
            <a:glow rad="368300">
              <a:schemeClr val="tx1">
                <a:alpha val="40000"/>
              </a:schemeClr>
            </a:glow>
          </a:effectLst>
          <a:extLst>
            <a:ext uri="{909E8E84-426E-40DD-AFC4-6F175D3DCCD1}"/>
          </a:extLst>
        </p:spPr>
      </p:pic>
      <p:sp>
        <p:nvSpPr>
          <p:cNvPr id="19462" name="TextBox 4"/>
          <p:cNvSpPr txBox="1">
            <a:spLocks noChangeArrowheads="1"/>
          </p:cNvSpPr>
          <p:nvPr/>
        </p:nvSpPr>
        <p:spPr bwMode="auto">
          <a:xfrm>
            <a:off x="1981200" y="6310313"/>
            <a:ext cx="5943600" cy="368300"/>
          </a:xfrm>
          <a:prstGeom prst="rect">
            <a:avLst/>
          </a:prstGeom>
          <a:noFill/>
          <a:ln w="9525">
            <a:noFill/>
            <a:miter lim="800000"/>
            <a:headEnd/>
            <a:tailEnd/>
          </a:ln>
        </p:spPr>
        <p:txBody>
          <a:bodyPr>
            <a:spAutoFit/>
          </a:bodyPr>
          <a:lstStyle/>
          <a:p>
            <a:pPr lvl="1"/>
            <a:r>
              <a:rPr lang="en-US" b="1">
                <a:latin typeface="Calibri" pitchFamily="34" charset="0"/>
              </a:rPr>
              <a:t>Such techniques were relatively ineffective.</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0000"/>
            <a:lum/>
          </a:blip>
          <a:srcRect/>
          <a:stretch>
            <a:fillRect t="-17000" b="-17000"/>
          </a:stretch>
        </a:blipFill>
        <a:effectLst/>
      </p:bgPr>
    </p:bg>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b="1" smtClean="0"/>
              <a:t>Wolpe’s Phobia Treatment</a:t>
            </a:r>
          </a:p>
        </p:txBody>
      </p:sp>
      <p:sp>
        <p:nvSpPr>
          <p:cNvPr id="3" name="Content Placeholder 2"/>
          <p:cNvSpPr>
            <a:spLocks noGrp="1"/>
          </p:cNvSpPr>
          <p:nvPr>
            <p:ph idx="1"/>
          </p:nvPr>
        </p:nvSpPr>
        <p:spPr>
          <a:xfrm>
            <a:off x="457200" y="1447800"/>
            <a:ext cx="8229600" cy="914400"/>
          </a:xfrm>
        </p:spPr>
        <p:txBody>
          <a:bodyPr rtlCol="0">
            <a:normAutofit fontScale="92500" lnSpcReduction="20000"/>
          </a:bodyPr>
          <a:lstStyle/>
          <a:p>
            <a:pPr fontAlgn="auto">
              <a:spcAft>
                <a:spcPts val="0"/>
              </a:spcAft>
              <a:buFont typeface="Arial" pitchFamily="34" charset="0"/>
              <a:buChar char="•"/>
              <a:defRPr/>
            </a:pPr>
            <a:r>
              <a:rPr lang="en-US" sz="2400" b="1" dirty="0"/>
              <a:t>B</a:t>
            </a:r>
            <a:r>
              <a:rPr lang="en-US" sz="2400" b="1" dirty="0" smtClean="0"/>
              <a:t>ehavioral therapy (classical conditioning)</a:t>
            </a:r>
          </a:p>
          <a:p>
            <a:pPr lvl="1" fontAlgn="auto">
              <a:spcAft>
                <a:spcPts val="0"/>
              </a:spcAft>
              <a:buFont typeface="Arial" pitchFamily="34" charset="0"/>
              <a:buChar char="–"/>
              <a:defRPr/>
            </a:pPr>
            <a:r>
              <a:rPr lang="en-US" sz="1800" b="1" dirty="0" smtClean="0"/>
              <a:t>the person has learned this fear so they must unlearn it!</a:t>
            </a:r>
          </a:p>
          <a:p>
            <a:pPr lvl="1" fontAlgn="auto">
              <a:spcAft>
                <a:spcPts val="0"/>
              </a:spcAft>
              <a:buFont typeface="Arial" pitchFamily="34" charset="0"/>
              <a:buChar char="–"/>
              <a:defRPr/>
            </a:pPr>
            <a:r>
              <a:rPr lang="en-US" sz="1800" b="1" dirty="0" smtClean="0"/>
              <a:t>associate relaxation with the fear</a:t>
            </a:r>
          </a:p>
          <a:p>
            <a:pPr lvl="1" fontAlgn="auto">
              <a:spcAft>
                <a:spcPts val="0"/>
              </a:spcAft>
              <a:buFont typeface="Arial" pitchFamily="34" charset="0"/>
              <a:buChar char="–"/>
              <a:defRPr/>
            </a:pPr>
            <a:endParaRPr lang="en-US" sz="2000" b="1" dirty="0"/>
          </a:p>
          <a:p>
            <a:pPr marL="457200" lvl="1" indent="0" fontAlgn="auto">
              <a:spcAft>
                <a:spcPts val="0"/>
              </a:spcAft>
              <a:buFont typeface="Arial" pitchFamily="34" charset="0"/>
              <a:buNone/>
              <a:defRPr/>
            </a:pPr>
            <a:endParaRPr lang="en-US" sz="2000" b="1" dirty="0" smtClean="0"/>
          </a:p>
          <a:p>
            <a:pPr lvl="1" fontAlgn="auto">
              <a:spcAft>
                <a:spcPts val="0"/>
              </a:spcAft>
              <a:buFont typeface="Arial" pitchFamily="34" charset="0"/>
              <a:buChar char="–"/>
              <a:defRPr/>
            </a:pPr>
            <a:endParaRPr lang="en-US" sz="2000" b="1" dirty="0"/>
          </a:p>
          <a:p>
            <a:pPr lvl="1" fontAlgn="auto">
              <a:spcAft>
                <a:spcPts val="0"/>
              </a:spcAft>
              <a:buFont typeface="Arial" pitchFamily="34" charset="0"/>
              <a:buChar char="–"/>
              <a:defRPr/>
            </a:pPr>
            <a:endParaRPr lang="en-US" sz="2000" b="1" dirty="0" smtClean="0"/>
          </a:p>
          <a:p>
            <a:pPr marL="457200" lvl="1" indent="0" algn="ctr" fontAlgn="auto">
              <a:spcAft>
                <a:spcPts val="0"/>
              </a:spcAft>
              <a:buFont typeface="Arial" pitchFamily="34" charset="0"/>
              <a:buNone/>
              <a:defRPr/>
            </a:pPr>
            <a:endParaRPr lang="en-US" sz="2000" dirty="0" smtClean="0"/>
          </a:p>
          <a:p>
            <a:pPr marL="457200" lvl="1" indent="0" algn="ctr" fontAlgn="auto">
              <a:spcAft>
                <a:spcPts val="0"/>
              </a:spcAft>
              <a:buFont typeface="Arial" pitchFamily="34" charset="0"/>
              <a:buNone/>
              <a:defRPr/>
            </a:pPr>
            <a:endParaRPr lang="en-US" sz="2000" dirty="0" smtClean="0">
              <a:sym typeface="Wingdings" pitchFamily="2" charset="2"/>
            </a:endParaRPr>
          </a:p>
          <a:p>
            <a:pPr marL="457200" lvl="1" indent="0" fontAlgn="auto">
              <a:spcAft>
                <a:spcPts val="0"/>
              </a:spcAft>
              <a:buFont typeface="Arial" pitchFamily="34" charset="0"/>
              <a:buNone/>
              <a:defRPr/>
            </a:pPr>
            <a:endParaRPr lang="en-US" b="1" dirty="0" smtClean="0"/>
          </a:p>
          <a:p>
            <a:pPr marL="0" indent="0" fontAlgn="auto">
              <a:spcAft>
                <a:spcPts val="0"/>
              </a:spcAft>
              <a:buFont typeface="Arial" pitchFamily="34" charset="0"/>
              <a:buNone/>
              <a:defRPr/>
            </a:pPr>
            <a:endParaRPr lang="en-US" dirty="0"/>
          </a:p>
        </p:txBody>
      </p:sp>
      <p:sp>
        <p:nvSpPr>
          <p:cNvPr id="21508" name="TextBox 6"/>
          <p:cNvSpPr txBox="1">
            <a:spLocks noChangeArrowheads="1"/>
          </p:cNvSpPr>
          <p:nvPr/>
        </p:nvSpPr>
        <p:spPr bwMode="auto">
          <a:xfrm>
            <a:off x="5572125" y="5410200"/>
            <a:ext cx="1885950" cy="1200150"/>
          </a:xfrm>
          <a:prstGeom prst="rect">
            <a:avLst/>
          </a:prstGeom>
          <a:noFill/>
          <a:ln w="9525">
            <a:noFill/>
            <a:miter lim="800000"/>
            <a:headEnd/>
            <a:tailEnd/>
          </a:ln>
        </p:spPr>
        <p:txBody>
          <a:bodyPr>
            <a:spAutoFit/>
          </a:bodyPr>
          <a:lstStyle/>
          <a:p>
            <a:pPr algn="ctr"/>
            <a:r>
              <a:rPr lang="en-US" sz="2400">
                <a:latin typeface="Calibri" pitchFamily="34" charset="0"/>
              </a:rPr>
              <a:t>You go </a:t>
            </a:r>
          </a:p>
          <a:p>
            <a:pPr algn="ctr"/>
            <a:r>
              <a:rPr lang="en-US" sz="2400">
                <a:latin typeface="Calibri" pitchFamily="34" charset="0"/>
              </a:rPr>
              <a:t>J. Wolpe! </a:t>
            </a:r>
          </a:p>
          <a:p>
            <a:pPr algn="ctr"/>
            <a:r>
              <a:rPr lang="en-US" sz="2400">
                <a:latin typeface="Calibri" pitchFamily="34" charset="0"/>
                <a:sym typeface="Wingdings" pitchFamily="2" charset="2"/>
              </a:rPr>
              <a:t></a:t>
            </a:r>
            <a:endParaRPr lang="en-US" sz="2400">
              <a:latin typeface="Calibri" pitchFamily="34" charset="0"/>
            </a:endParaRPr>
          </a:p>
        </p:txBody>
      </p:sp>
      <p:sp>
        <p:nvSpPr>
          <p:cNvPr id="8" name="TextBox 7"/>
          <p:cNvSpPr txBox="1"/>
          <p:nvPr/>
        </p:nvSpPr>
        <p:spPr>
          <a:xfrm>
            <a:off x="457200" y="2438400"/>
            <a:ext cx="4267200" cy="4186238"/>
          </a:xfrm>
          <a:prstGeom prst="rect">
            <a:avLst/>
          </a:prstGeom>
          <a:noFill/>
        </p:spPr>
        <p:txBody>
          <a:bodyPr>
            <a:spAutoFit/>
          </a:bodyPr>
          <a:lstStyle/>
          <a:p>
            <a:pPr lvl="1" fontAlgn="auto">
              <a:spcBef>
                <a:spcPts val="0"/>
              </a:spcBef>
              <a:spcAft>
                <a:spcPts val="0"/>
              </a:spcAft>
              <a:defRPr/>
            </a:pPr>
            <a:endParaRPr lang="en-US" sz="1600" b="1" dirty="0">
              <a:latin typeface="+mn-lt"/>
              <a:cs typeface="+mn-cs"/>
            </a:endParaRPr>
          </a:p>
          <a:p>
            <a:pPr marL="285750" indent="-285750" fontAlgn="auto">
              <a:spcBef>
                <a:spcPts val="0"/>
              </a:spcBef>
              <a:spcAft>
                <a:spcPts val="0"/>
              </a:spcAft>
              <a:buFont typeface="Arial" pitchFamily="34" charset="0"/>
              <a:buChar char="•"/>
              <a:defRPr/>
            </a:pPr>
            <a:r>
              <a:rPr lang="en-US" sz="2200" b="1" dirty="0">
                <a:latin typeface="+mn-lt"/>
                <a:cs typeface="+mn-cs"/>
              </a:rPr>
              <a:t>Reciprocal Inhibition</a:t>
            </a:r>
          </a:p>
          <a:p>
            <a:pPr lvl="1" fontAlgn="auto">
              <a:spcBef>
                <a:spcPts val="0"/>
              </a:spcBef>
              <a:spcAft>
                <a:spcPts val="0"/>
              </a:spcAft>
              <a:defRPr/>
            </a:pPr>
            <a:r>
              <a:rPr lang="en-US" sz="1600" b="1" dirty="0">
                <a:latin typeface="+mn-lt"/>
                <a:cs typeface="+mn-cs"/>
              </a:rPr>
              <a:t>-the incompatibility of the two competing responses (fear and relaxation)</a:t>
            </a:r>
          </a:p>
          <a:p>
            <a:pPr lvl="1" fontAlgn="auto">
              <a:spcBef>
                <a:spcPts val="0"/>
              </a:spcBef>
              <a:spcAft>
                <a:spcPts val="0"/>
              </a:spcAft>
              <a:defRPr/>
            </a:pPr>
            <a:r>
              <a:rPr lang="en-US" sz="1600" b="1" dirty="0">
                <a:latin typeface="+mn-lt"/>
                <a:cs typeface="+mn-cs"/>
              </a:rPr>
              <a:t>-anxiety inhibiting response is relaxation</a:t>
            </a:r>
          </a:p>
          <a:p>
            <a:pPr lvl="1" fontAlgn="auto">
              <a:spcBef>
                <a:spcPts val="0"/>
              </a:spcBef>
              <a:spcAft>
                <a:spcPts val="0"/>
              </a:spcAft>
              <a:defRPr/>
            </a:pPr>
            <a:endParaRPr lang="en-US" sz="2200" b="1" dirty="0">
              <a:latin typeface="+mn-lt"/>
              <a:cs typeface="+mn-cs"/>
            </a:endParaRPr>
          </a:p>
          <a:p>
            <a:pPr marL="342900" indent="-342900" fontAlgn="auto">
              <a:spcBef>
                <a:spcPts val="0"/>
              </a:spcBef>
              <a:spcAft>
                <a:spcPts val="0"/>
              </a:spcAft>
              <a:buFont typeface="Arial" pitchFamily="34" charset="0"/>
              <a:buChar char="•"/>
              <a:defRPr/>
            </a:pPr>
            <a:r>
              <a:rPr lang="en-US" sz="2200" b="1" dirty="0">
                <a:latin typeface="+mn-lt"/>
                <a:cs typeface="+mn-cs"/>
              </a:rPr>
              <a:t>Systematic desensitization </a:t>
            </a:r>
          </a:p>
          <a:p>
            <a:pPr lvl="1" fontAlgn="auto">
              <a:spcBef>
                <a:spcPts val="0"/>
              </a:spcBef>
              <a:spcAft>
                <a:spcPts val="0"/>
              </a:spcAft>
              <a:defRPr/>
            </a:pPr>
            <a:r>
              <a:rPr lang="en-US" sz="1600" b="1" dirty="0">
                <a:latin typeface="+mn-lt"/>
                <a:cs typeface="+mn-cs"/>
              </a:rPr>
              <a:t>-One </a:t>
            </a:r>
            <a:r>
              <a:rPr lang="en-US" sz="1600" b="1" dirty="0">
                <a:latin typeface="+mn-lt"/>
                <a:cs typeface="+mn-cs"/>
              </a:rPr>
              <a:t>must first be taught relaxation skills in order to extinguish fear and anxiety responses to specific </a:t>
            </a:r>
            <a:r>
              <a:rPr lang="en-US" sz="1600" b="1" dirty="0">
                <a:latin typeface="+mn-lt"/>
                <a:cs typeface="+mn-cs"/>
              </a:rPr>
              <a:t>phobias</a:t>
            </a:r>
          </a:p>
          <a:p>
            <a:pPr lvl="1" fontAlgn="auto">
              <a:spcBef>
                <a:spcPts val="0"/>
              </a:spcBef>
              <a:spcAft>
                <a:spcPts val="0"/>
              </a:spcAft>
              <a:defRPr/>
            </a:pPr>
            <a:r>
              <a:rPr lang="en-US" sz="1600" b="1" dirty="0">
                <a:latin typeface="+mn-lt"/>
                <a:cs typeface="+mn-cs"/>
              </a:rPr>
              <a:t> -Then </a:t>
            </a:r>
            <a:r>
              <a:rPr lang="en-US" sz="1600" b="1" dirty="0">
                <a:latin typeface="+mn-lt"/>
                <a:cs typeface="+mn-cs"/>
              </a:rPr>
              <a:t>he or she must use </a:t>
            </a:r>
            <a:r>
              <a:rPr lang="en-US" sz="1600" b="1" dirty="0">
                <a:latin typeface="+mn-lt"/>
                <a:cs typeface="+mn-cs"/>
              </a:rPr>
              <a:t>these </a:t>
            </a:r>
            <a:r>
              <a:rPr lang="en-US" sz="1600" b="1" dirty="0">
                <a:latin typeface="+mn-lt"/>
                <a:cs typeface="+mn-cs"/>
              </a:rPr>
              <a:t>skills to overcome situations in an established hierarchy of </a:t>
            </a:r>
            <a:r>
              <a:rPr lang="en-US" sz="1600" b="1" dirty="0">
                <a:latin typeface="+mn-lt"/>
                <a:cs typeface="+mn-cs"/>
              </a:rPr>
              <a:t>fears</a:t>
            </a:r>
          </a:p>
          <a:p>
            <a:pPr algn="ctr" fontAlgn="auto">
              <a:spcBef>
                <a:spcPts val="0"/>
              </a:spcBef>
              <a:spcAft>
                <a:spcPts val="0"/>
              </a:spcAft>
              <a:defRPr/>
            </a:pPr>
            <a:endParaRPr lang="en-US" sz="2000" dirty="0">
              <a:latin typeface="Eras Demi ITC" pitchFamily="34" charset="0"/>
              <a:cs typeface="+mn-cs"/>
            </a:endParaRPr>
          </a:p>
          <a:p>
            <a:pPr algn="ctr" fontAlgn="auto">
              <a:spcBef>
                <a:spcPts val="0"/>
              </a:spcBef>
              <a:spcAft>
                <a:spcPts val="0"/>
              </a:spcAft>
              <a:defRPr/>
            </a:pPr>
            <a:r>
              <a:rPr lang="en-US" sz="2000" b="1" dirty="0">
                <a:latin typeface="Eras Demi ITC" pitchFamily="34" charset="0"/>
                <a:cs typeface="+mn-cs"/>
              </a:rPr>
              <a:t> Such techniques were successful!</a:t>
            </a:r>
          </a:p>
        </p:txBody>
      </p:sp>
      <p:pic>
        <p:nvPicPr>
          <p:cNvPr id="11" name="Picture 10"/>
          <p:cNvPicPr>
            <a:picLocks noChangeAspect="1"/>
          </p:cNvPicPr>
          <p:nvPr/>
        </p:nvPicPr>
        <p:blipFill>
          <a:blip r:embed="rId4">
            <a:extLst>
              <a:ext uri="{28A0092B-C50C-407E-A947-70E740481C1C}"/>
            </a:extLst>
          </a:blip>
          <a:stretch>
            <a:fillRect/>
          </a:stretch>
        </p:blipFill>
        <p:spPr>
          <a:xfrm>
            <a:off x="5410200" y="2590800"/>
            <a:ext cx="2209800" cy="2659944"/>
          </a:xfrm>
          <a:prstGeom prst="rect">
            <a:avLst/>
          </a:prstGeom>
          <a:ln w="88900">
            <a:solidFill>
              <a:schemeClr val="tx1"/>
            </a:solidFill>
          </a:ln>
          <a:effectLst>
            <a:glow rad="355600">
              <a:schemeClr val="tx1">
                <a:alpha val="40000"/>
              </a:schemeClr>
            </a:glow>
          </a:effec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85000"/>
            <a:lum/>
          </a:blip>
          <a:srcRect/>
          <a:stretch>
            <a:fillRect l="-27000" r="-27000"/>
          </a:stretch>
        </a:blipFill>
        <a:effectLst/>
      </p:bgPr>
    </p:bg>
    <p:spTree>
      <p:nvGrpSpPr>
        <p:cNvPr id="1" name=""/>
        <p:cNvGrpSpPr/>
        <p:nvPr/>
      </p:nvGrpSpPr>
      <p:grpSpPr>
        <a:xfrm>
          <a:off x="0" y="0"/>
          <a:ext cx="0" cy="0"/>
          <a:chOff x="0" y="0"/>
          <a:chExt cx="0" cy="0"/>
        </a:xfrm>
      </p:grpSpPr>
      <p:pic>
        <p:nvPicPr>
          <p:cNvPr id="23554" name="Picture 10"/>
          <p:cNvPicPr>
            <a:picLocks noChangeAspect="1"/>
          </p:cNvPicPr>
          <p:nvPr/>
        </p:nvPicPr>
        <p:blipFill>
          <a:blip r:embed="rId4"/>
          <a:srcRect/>
          <a:stretch>
            <a:fillRect/>
          </a:stretch>
        </p:blipFill>
        <p:spPr bwMode="auto">
          <a:xfrm>
            <a:off x="0" y="0"/>
            <a:ext cx="9144000" cy="3721100"/>
          </a:xfrm>
          <a:prstGeom prst="rect">
            <a:avLst/>
          </a:prstGeom>
          <a:blipFill dpi="0" rotWithShape="1">
            <a:blip r:embed="rId5"/>
            <a:srcRect/>
            <a:tile tx="0" ty="0" sx="100000" sy="100000" flip="none" algn="tl"/>
          </a:blipFill>
          <a:ln w="9525">
            <a:noFill/>
            <a:miter lim="800000"/>
            <a:headEnd/>
            <a:tailEnd/>
          </a:ln>
        </p:spPr>
      </p:pic>
      <p:pic>
        <p:nvPicPr>
          <p:cNvPr id="7" name="Picture 6"/>
          <p:cNvPicPr>
            <a:picLocks noChangeAspect="1"/>
          </p:cNvPicPr>
          <p:nvPr/>
        </p:nvPicPr>
        <p:blipFill>
          <a:blip r:embed="rId6"/>
          <a:stretch>
            <a:fillRect/>
          </a:stretch>
        </p:blipFill>
        <p:spPr>
          <a:xfrm rot="1395531">
            <a:off x="6342063" y="1371600"/>
            <a:ext cx="2921000" cy="1928813"/>
          </a:xfrm>
          <a:prstGeom prst="rect">
            <a:avLst/>
          </a:prstGeom>
          <a:effectLst>
            <a:outerShdw blurRad="279400" dist="139700" dir="3600000" sx="101000" sy="101000" algn="l" rotWithShape="0">
              <a:prstClr val="black">
                <a:alpha val="46000"/>
              </a:prstClr>
            </a:outerShdw>
          </a:effectLst>
        </p:spPr>
      </p:pic>
      <p:sp>
        <p:nvSpPr>
          <p:cNvPr id="4" name="TextBox 3"/>
          <p:cNvSpPr txBox="1"/>
          <p:nvPr/>
        </p:nvSpPr>
        <p:spPr>
          <a:xfrm>
            <a:off x="228600" y="1371600"/>
            <a:ext cx="8305800" cy="5586145"/>
          </a:xfrm>
          <a:prstGeom prst="rect">
            <a:avLst/>
          </a:prstGeom>
          <a:noFill/>
        </p:spPr>
        <p:txBody>
          <a:bodyPr>
            <a:spAutoFit/>
          </a:bodyPr>
          <a:lstStyle/>
          <a:p>
            <a:pPr marL="342900" indent="-342900" fontAlgn="auto">
              <a:spcBef>
                <a:spcPts val="0"/>
              </a:spcBef>
              <a:spcAft>
                <a:spcPts val="0"/>
              </a:spcAft>
              <a:buFontTx/>
              <a:buAutoNum type="arabicParenR"/>
              <a:defRPr/>
            </a:pPr>
            <a:r>
              <a:rPr lang="en-US" sz="1500" b="1" dirty="0">
                <a:latin typeface="+mn-lt"/>
                <a:cs typeface="+mn-cs"/>
              </a:rPr>
              <a:t>The mouse has a fear of cats.   							</a:t>
            </a:r>
          </a:p>
          <a:p>
            <a:pPr marL="342900" indent="-342900" fontAlgn="auto">
              <a:spcBef>
                <a:spcPts val="0"/>
              </a:spcBef>
              <a:spcAft>
                <a:spcPts val="0"/>
              </a:spcAft>
              <a:buFontTx/>
              <a:buAutoNum type="arabicParenR"/>
              <a:defRPr/>
            </a:pPr>
            <a:r>
              <a:rPr lang="en-US" sz="1500" b="1" dirty="0">
                <a:latin typeface="+mn-lt"/>
                <a:cs typeface="+mn-cs"/>
              </a:rPr>
              <a:t>The mouse is repeatedly given cheese every time it sees a cat.					</a:t>
            </a:r>
          </a:p>
          <a:p>
            <a:pPr marL="342900" indent="-342900" fontAlgn="auto">
              <a:spcBef>
                <a:spcPts val="0"/>
              </a:spcBef>
              <a:spcAft>
                <a:spcPts val="0"/>
              </a:spcAft>
              <a:buFontTx/>
              <a:buAutoNum type="arabicParenR"/>
              <a:defRPr/>
            </a:pPr>
            <a:r>
              <a:rPr lang="en-US" sz="1500" b="1" dirty="0">
                <a:latin typeface="+mn-lt"/>
                <a:cs typeface="+mn-cs"/>
              </a:rPr>
              <a:t>The mouse cannot enjoy the cheese AND be afraid of the cat at the same time.			</a:t>
            </a:r>
          </a:p>
          <a:p>
            <a:pPr marL="342900" indent="-342900" fontAlgn="auto">
              <a:spcBef>
                <a:spcPts val="0"/>
              </a:spcBef>
              <a:spcAft>
                <a:spcPts val="0"/>
              </a:spcAft>
              <a:buFontTx/>
              <a:buAutoNum type="arabicParenR"/>
              <a:defRPr/>
            </a:pPr>
            <a:r>
              <a:rPr lang="en-US" sz="1500" b="1" dirty="0">
                <a:latin typeface="+mn-lt"/>
                <a:cs typeface="+mn-cs"/>
              </a:rPr>
              <a:t>So the fear response </a:t>
            </a:r>
            <a:r>
              <a:rPr lang="en-US" sz="1500" b="1" u="sng" dirty="0">
                <a:latin typeface="+mn-lt"/>
                <a:cs typeface="+mn-cs"/>
              </a:rPr>
              <a:t>is inhibited by </a:t>
            </a:r>
            <a:r>
              <a:rPr lang="en-US" sz="1500" b="1" dirty="0">
                <a:latin typeface="+mn-lt"/>
                <a:cs typeface="+mn-cs"/>
              </a:rPr>
              <a:t>the feeding response.</a:t>
            </a:r>
          </a:p>
          <a:p>
            <a:pPr marL="342900" indent="-342900" fontAlgn="auto">
              <a:spcBef>
                <a:spcPts val="0"/>
              </a:spcBef>
              <a:spcAft>
                <a:spcPts val="0"/>
              </a:spcAft>
              <a:buFontTx/>
              <a:buAutoNum type="arabicParenR"/>
              <a:defRPr/>
            </a:pPr>
            <a:endParaRPr lang="en-US" sz="1500" b="1" dirty="0">
              <a:latin typeface="+mn-lt"/>
              <a:cs typeface="+mn-cs"/>
            </a:endParaRPr>
          </a:p>
          <a:p>
            <a:pPr marL="342900" indent="-342900" fontAlgn="auto">
              <a:spcBef>
                <a:spcPts val="0"/>
              </a:spcBef>
              <a:spcAft>
                <a:spcPts val="0"/>
              </a:spcAft>
              <a:buFontTx/>
              <a:buAutoNum type="arabicParenR"/>
              <a:defRPr/>
            </a:pPr>
            <a:r>
              <a:rPr lang="en-US" sz="1500" b="1" dirty="0">
                <a:latin typeface="+mn-lt"/>
                <a:cs typeface="+mn-cs"/>
              </a:rPr>
              <a:t>The mouse is no longer afraid of cats.</a:t>
            </a:r>
          </a:p>
          <a:p>
            <a:pPr marL="342900" indent="-342900" fontAlgn="auto">
              <a:spcBef>
                <a:spcPts val="0"/>
              </a:spcBef>
              <a:spcAft>
                <a:spcPts val="0"/>
              </a:spcAft>
              <a:buFontTx/>
              <a:buAutoNum type="arabicParenR"/>
              <a:defRPr/>
            </a:pPr>
            <a:endParaRPr lang="en-US" sz="1600" dirty="0">
              <a:latin typeface="+mn-lt"/>
              <a:cs typeface="+mn-cs"/>
            </a:endParaRPr>
          </a:p>
          <a:p>
            <a:pPr algn="ctr" fontAlgn="auto">
              <a:spcBef>
                <a:spcPts val="0"/>
              </a:spcBef>
              <a:spcAft>
                <a:spcPts val="0"/>
              </a:spcAft>
              <a:defRPr/>
            </a:pPr>
            <a:r>
              <a:rPr lang="en-US" b="1" dirty="0">
                <a:latin typeface="+mn-lt"/>
                <a:cs typeface="+mn-cs"/>
              </a:rPr>
              <a:t>   </a:t>
            </a:r>
            <a:r>
              <a:rPr lang="en-US" sz="2000" b="1" dirty="0">
                <a:ln>
                  <a:solidFill>
                    <a:schemeClr val="tx1">
                      <a:alpha val="30000"/>
                    </a:schemeClr>
                  </a:solidFill>
                </a:ln>
                <a:latin typeface="+mn-lt"/>
                <a:cs typeface="+mn-cs"/>
              </a:rPr>
              <a:t>*Same method works for humans except the cheese is relaxation!*</a:t>
            </a:r>
          </a:p>
          <a:p>
            <a:pPr algn="ctr" fontAlgn="auto">
              <a:spcBef>
                <a:spcPts val="0"/>
              </a:spcBef>
              <a:spcAft>
                <a:spcPts val="0"/>
              </a:spcAft>
              <a:defRPr/>
            </a:pPr>
            <a:endParaRPr lang="en-US" sz="1500" b="1" dirty="0">
              <a:solidFill>
                <a:schemeClr val="bg1"/>
              </a:solidFill>
              <a:latin typeface="+mn-lt"/>
              <a:cs typeface="+mn-cs"/>
            </a:endParaRPr>
          </a:p>
          <a:p>
            <a:pPr marL="342900" indent="-342900" fontAlgn="auto">
              <a:spcBef>
                <a:spcPts val="0"/>
              </a:spcBef>
              <a:spcAft>
                <a:spcPts val="0"/>
              </a:spcAft>
              <a:buFontTx/>
              <a:buAutoNum type="arabicParenR"/>
              <a:defRPr/>
            </a:pPr>
            <a:r>
              <a:rPr lang="en-US" sz="1500" b="1" dirty="0">
                <a:latin typeface="+mn-lt"/>
                <a:cs typeface="+mn-cs"/>
              </a:rPr>
              <a:t>Mrs. Failla has a fear of ventriloquist dolls.							</a:t>
            </a:r>
          </a:p>
          <a:p>
            <a:pPr marL="342900" indent="-342900" fontAlgn="auto">
              <a:spcBef>
                <a:spcPts val="0"/>
              </a:spcBef>
              <a:spcAft>
                <a:spcPts val="0"/>
              </a:spcAft>
              <a:buFontTx/>
              <a:buAutoNum type="arabicParenR"/>
              <a:defRPr/>
            </a:pPr>
            <a:r>
              <a:rPr lang="en-US" sz="1500" b="1" dirty="0">
                <a:latin typeface="+mn-lt"/>
                <a:cs typeface="+mn-cs"/>
              </a:rPr>
              <a:t>She learns Wolpe’s relaxation techniques to use when she sees --&gt; 						</a:t>
            </a:r>
          </a:p>
          <a:p>
            <a:pPr marL="342900" indent="-342900" fontAlgn="auto">
              <a:spcBef>
                <a:spcPts val="0"/>
              </a:spcBef>
              <a:spcAft>
                <a:spcPts val="0"/>
              </a:spcAft>
              <a:buFontTx/>
              <a:buAutoNum type="arabicParenR"/>
              <a:defRPr/>
            </a:pPr>
            <a:r>
              <a:rPr lang="en-US" sz="1500" b="1" dirty="0">
                <a:latin typeface="+mn-lt"/>
                <a:cs typeface="+mn-cs"/>
              </a:rPr>
              <a:t>Mrs. Failla cannot relax AND be afraid of the doll at the same time.				</a:t>
            </a:r>
          </a:p>
          <a:p>
            <a:pPr marL="342900" indent="-342900" fontAlgn="auto">
              <a:spcBef>
                <a:spcPts val="0"/>
              </a:spcBef>
              <a:spcAft>
                <a:spcPts val="0"/>
              </a:spcAft>
              <a:buFontTx/>
              <a:buAutoNum type="arabicParenR"/>
              <a:defRPr/>
            </a:pPr>
            <a:r>
              <a:rPr lang="en-US" sz="1500" b="1" dirty="0">
                <a:latin typeface="+mn-lt"/>
                <a:cs typeface="+mn-cs"/>
              </a:rPr>
              <a:t>So the fear response </a:t>
            </a:r>
            <a:r>
              <a:rPr lang="en-US" sz="1500" b="1" u="sng" dirty="0">
                <a:latin typeface="+mn-lt"/>
                <a:cs typeface="+mn-cs"/>
              </a:rPr>
              <a:t>is inhibited by </a:t>
            </a:r>
            <a:r>
              <a:rPr lang="en-US" sz="1500" b="1" dirty="0">
                <a:latin typeface="+mn-lt"/>
                <a:cs typeface="+mn-cs"/>
              </a:rPr>
              <a:t>the relaxation response.				</a:t>
            </a:r>
          </a:p>
          <a:p>
            <a:pPr marL="342900" indent="-342900" fontAlgn="auto">
              <a:spcBef>
                <a:spcPts val="0"/>
              </a:spcBef>
              <a:spcAft>
                <a:spcPts val="0"/>
              </a:spcAft>
              <a:buFontTx/>
              <a:buAutoNum type="arabicParenR"/>
              <a:defRPr/>
            </a:pPr>
            <a:r>
              <a:rPr lang="en-US" sz="1500" b="1" dirty="0">
                <a:latin typeface="+mn-lt"/>
                <a:cs typeface="+mn-cs"/>
              </a:rPr>
              <a:t>Mrs. Failla is no longer afraid of ventriloquist dolls.</a:t>
            </a:r>
          </a:p>
          <a:p>
            <a:pPr marL="342900" indent="-342900" fontAlgn="auto">
              <a:spcBef>
                <a:spcPts val="0"/>
              </a:spcBef>
              <a:spcAft>
                <a:spcPts val="0"/>
              </a:spcAft>
              <a:buFontTx/>
              <a:buAutoNum type="arabicParenR"/>
              <a:defRPr/>
            </a:pPr>
            <a:endParaRPr lang="en-US" dirty="0">
              <a:latin typeface="+mn-lt"/>
              <a:cs typeface="+mn-cs"/>
            </a:endParaRPr>
          </a:p>
          <a:p>
            <a:pPr fontAlgn="auto">
              <a:spcBef>
                <a:spcPts val="0"/>
              </a:spcBef>
              <a:spcAft>
                <a:spcPts val="0"/>
              </a:spcAft>
              <a:defRPr/>
            </a:pPr>
            <a:endParaRPr lang="en-US" dirty="0">
              <a:latin typeface="+mn-lt"/>
              <a:cs typeface="+mn-cs"/>
            </a:endParaRPr>
          </a:p>
        </p:txBody>
      </p:sp>
      <p:sp>
        <p:nvSpPr>
          <p:cNvPr id="2" name="Title 1"/>
          <p:cNvSpPr>
            <a:spLocks noGrp="1"/>
          </p:cNvSpPr>
          <p:nvPr>
            <p:ph type="title"/>
          </p:nvPr>
        </p:nvSpPr>
        <p:spPr>
          <a:xfrm>
            <a:off x="457200" y="76200"/>
            <a:ext cx="8229600" cy="1143000"/>
          </a:xfrm>
        </p:spPr>
        <p:txBody>
          <a:bodyPr rtlCol="0">
            <a:normAutofit fontScale="90000"/>
          </a:bodyPr>
          <a:lstStyle/>
          <a:p>
            <a:pPr fontAlgn="auto">
              <a:spcAft>
                <a:spcPts val="0"/>
              </a:spcAft>
              <a:defRPr/>
            </a:pPr>
            <a:r>
              <a:rPr lang="en-US" b="1" dirty="0" smtClean="0"/>
              <a:t>Wolpe’s phobia treatment (applied) </a:t>
            </a:r>
            <a:endParaRPr lang="en-US" b="1" dirty="0"/>
          </a:p>
        </p:txBody>
      </p:sp>
      <p:pic>
        <p:nvPicPr>
          <p:cNvPr id="10" name="Picture 9"/>
          <p:cNvPicPr>
            <a:picLocks noChangeAspect="1"/>
          </p:cNvPicPr>
          <p:nvPr/>
        </p:nvPicPr>
        <p:blipFill>
          <a:blip r:embed="rId7"/>
          <a:stretch>
            <a:fillRect/>
          </a:stretch>
        </p:blipFill>
        <p:spPr>
          <a:xfrm>
            <a:off x="6096000" y="4343400"/>
            <a:ext cx="2530475" cy="2035175"/>
          </a:xfrm>
          <a:prstGeom prst="rect">
            <a:avLst/>
          </a:prstGeom>
          <a:effectLst>
            <a:outerShdw blurRad="393700" dist="38100" dir="5400000" algn="t"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26"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80">
                                          <p:stCondLst>
                                            <p:cond delay="0"/>
                                          </p:stCondLst>
                                        </p:cTn>
                                        <p:tgtEl>
                                          <p:spTgt spid="10"/>
                                        </p:tgtEl>
                                      </p:cBhvr>
                                    </p:animEffect>
                                    <p:anim calcmode="lin" valueType="num">
                                      <p:cBhvr>
                                        <p:cTn id="1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9" dur="26">
                                          <p:stCondLst>
                                            <p:cond delay="650"/>
                                          </p:stCondLst>
                                        </p:cTn>
                                        <p:tgtEl>
                                          <p:spTgt spid="10"/>
                                        </p:tgtEl>
                                      </p:cBhvr>
                                      <p:to x="100000" y="60000"/>
                                    </p:animScale>
                                    <p:animScale>
                                      <p:cBhvr>
                                        <p:cTn id="20" dur="166" decel="50000">
                                          <p:stCondLst>
                                            <p:cond delay="676"/>
                                          </p:stCondLst>
                                        </p:cTn>
                                        <p:tgtEl>
                                          <p:spTgt spid="10"/>
                                        </p:tgtEl>
                                      </p:cBhvr>
                                      <p:to x="100000" y="100000"/>
                                    </p:animScale>
                                    <p:animScale>
                                      <p:cBhvr>
                                        <p:cTn id="21" dur="26">
                                          <p:stCondLst>
                                            <p:cond delay="1312"/>
                                          </p:stCondLst>
                                        </p:cTn>
                                        <p:tgtEl>
                                          <p:spTgt spid="10"/>
                                        </p:tgtEl>
                                      </p:cBhvr>
                                      <p:to x="100000" y="80000"/>
                                    </p:animScale>
                                    <p:animScale>
                                      <p:cBhvr>
                                        <p:cTn id="22" dur="166" decel="50000">
                                          <p:stCondLst>
                                            <p:cond delay="1338"/>
                                          </p:stCondLst>
                                        </p:cTn>
                                        <p:tgtEl>
                                          <p:spTgt spid="10"/>
                                        </p:tgtEl>
                                      </p:cBhvr>
                                      <p:to x="100000" y="100000"/>
                                    </p:animScale>
                                    <p:animScale>
                                      <p:cBhvr>
                                        <p:cTn id="23" dur="26">
                                          <p:stCondLst>
                                            <p:cond delay="1642"/>
                                          </p:stCondLst>
                                        </p:cTn>
                                        <p:tgtEl>
                                          <p:spTgt spid="10"/>
                                        </p:tgtEl>
                                      </p:cBhvr>
                                      <p:to x="100000" y="90000"/>
                                    </p:animScale>
                                    <p:animScale>
                                      <p:cBhvr>
                                        <p:cTn id="24" dur="166" decel="50000">
                                          <p:stCondLst>
                                            <p:cond delay="1668"/>
                                          </p:stCondLst>
                                        </p:cTn>
                                        <p:tgtEl>
                                          <p:spTgt spid="10"/>
                                        </p:tgtEl>
                                      </p:cBhvr>
                                      <p:to x="100000" y="100000"/>
                                    </p:animScale>
                                    <p:animScale>
                                      <p:cBhvr>
                                        <p:cTn id="25" dur="26">
                                          <p:stCondLst>
                                            <p:cond delay="1808"/>
                                          </p:stCondLst>
                                        </p:cTn>
                                        <p:tgtEl>
                                          <p:spTgt spid="10"/>
                                        </p:tgtEl>
                                      </p:cBhvr>
                                      <p:to x="100000" y="95000"/>
                                    </p:animScale>
                                    <p:animScale>
                                      <p:cBhvr>
                                        <p:cTn id="26"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accent1">
            <a:lumMod val="75000"/>
            <a:alpha val="65000"/>
          </a:schemeClr>
        </a:solidFill>
        <a:effectLst/>
      </p:bgPr>
    </p:bg>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b="1" smtClean="0"/>
              <a:t>Experimental Method</a:t>
            </a:r>
          </a:p>
        </p:txBody>
      </p:sp>
      <p:sp>
        <p:nvSpPr>
          <p:cNvPr id="25603" name="Content Placeholder 2"/>
          <p:cNvSpPr>
            <a:spLocks noGrp="1"/>
          </p:cNvSpPr>
          <p:nvPr>
            <p:ph idx="1"/>
          </p:nvPr>
        </p:nvSpPr>
        <p:spPr>
          <a:xfrm>
            <a:off x="457200" y="1143000"/>
            <a:ext cx="8229600" cy="533400"/>
          </a:xfrm>
        </p:spPr>
        <p:txBody>
          <a:bodyPr/>
          <a:lstStyle/>
          <a:p>
            <a:pPr marL="0" indent="0" algn="ctr">
              <a:buFont typeface="Arial" charset="0"/>
              <a:buNone/>
            </a:pPr>
            <a:r>
              <a:rPr lang="en-US" sz="2800" smtClean="0"/>
              <a:t>Wolpe took 39 random phobia cases. </a:t>
            </a:r>
          </a:p>
        </p:txBody>
      </p:sp>
      <p:sp>
        <p:nvSpPr>
          <p:cNvPr id="25604" name="TextBox 3"/>
          <p:cNvSpPr txBox="1">
            <a:spLocks noChangeArrowheads="1"/>
          </p:cNvSpPr>
          <p:nvPr/>
        </p:nvSpPr>
        <p:spPr bwMode="auto">
          <a:xfrm>
            <a:off x="228600" y="2057400"/>
            <a:ext cx="2667000" cy="1354138"/>
          </a:xfrm>
          <a:prstGeom prst="rect">
            <a:avLst/>
          </a:prstGeom>
          <a:noFill/>
          <a:ln w="9525">
            <a:noFill/>
            <a:miter lim="800000"/>
            <a:headEnd/>
            <a:tailEnd/>
          </a:ln>
        </p:spPr>
        <p:txBody>
          <a:bodyPr>
            <a:spAutoFit/>
          </a:bodyPr>
          <a:lstStyle/>
          <a:p>
            <a:pPr algn="ctr"/>
            <a:r>
              <a:rPr lang="en-US" b="1">
                <a:latin typeface="Calibri" pitchFamily="34" charset="0"/>
              </a:rPr>
              <a:t>First several sessions</a:t>
            </a:r>
          </a:p>
          <a:p>
            <a:pPr algn="ctr"/>
            <a:r>
              <a:rPr lang="en-US" sz="1600">
                <a:latin typeface="Calibri" pitchFamily="34" charset="0"/>
              </a:rPr>
              <a:t>-relaxation lessons by tensing and relaxing muscles until a deep state of relaxation is achieved</a:t>
            </a:r>
          </a:p>
        </p:txBody>
      </p:sp>
      <p:cxnSp>
        <p:nvCxnSpPr>
          <p:cNvPr id="6" name="Straight Connector 5"/>
          <p:cNvCxnSpPr/>
          <p:nvPr/>
        </p:nvCxnSpPr>
        <p:spPr>
          <a:xfrm>
            <a:off x="2971800" y="2133600"/>
            <a:ext cx="0" cy="457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943600" y="2133600"/>
            <a:ext cx="76200" cy="457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607" name="TextBox 10"/>
          <p:cNvSpPr txBox="1">
            <a:spLocks noChangeArrowheads="1"/>
          </p:cNvSpPr>
          <p:nvPr/>
        </p:nvSpPr>
        <p:spPr bwMode="auto">
          <a:xfrm>
            <a:off x="2971800" y="2068513"/>
            <a:ext cx="2819400" cy="1108075"/>
          </a:xfrm>
          <a:prstGeom prst="rect">
            <a:avLst/>
          </a:prstGeom>
          <a:noFill/>
          <a:ln w="9525">
            <a:noFill/>
            <a:miter lim="800000"/>
            <a:headEnd/>
            <a:tailEnd/>
          </a:ln>
        </p:spPr>
        <p:txBody>
          <a:bodyPr>
            <a:spAutoFit/>
          </a:bodyPr>
          <a:lstStyle/>
          <a:p>
            <a:pPr algn="ctr"/>
            <a:r>
              <a:rPr lang="en-US" b="1">
                <a:latin typeface="Calibri" pitchFamily="34" charset="0"/>
              </a:rPr>
              <a:t>Constructing the hierarchy</a:t>
            </a:r>
          </a:p>
          <a:p>
            <a:pPr algn="ctr"/>
            <a:r>
              <a:rPr lang="en-US" sz="1600">
                <a:latin typeface="Calibri" pitchFamily="34" charset="0"/>
              </a:rPr>
              <a:t>   -develop a list of anxiety       producing situations involving   the phobia</a:t>
            </a:r>
          </a:p>
        </p:txBody>
      </p:sp>
      <p:sp>
        <p:nvSpPr>
          <p:cNvPr id="25608" name="TextBox 11"/>
          <p:cNvSpPr txBox="1">
            <a:spLocks noChangeArrowheads="1"/>
          </p:cNvSpPr>
          <p:nvPr/>
        </p:nvSpPr>
        <p:spPr bwMode="auto">
          <a:xfrm>
            <a:off x="5867400" y="2057400"/>
            <a:ext cx="3276600" cy="1384300"/>
          </a:xfrm>
          <a:prstGeom prst="rect">
            <a:avLst/>
          </a:prstGeom>
          <a:noFill/>
          <a:ln w="9525">
            <a:noFill/>
            <a:miter lim="800000"/>
            <a:headEnd/>
            <a:tailEnd/>
          </a:ln>
        </p:spPr>
        <p:txBody>
          <a:bodyPr>
            <a:spAutoFit/>
          </a:bodyPr>
          <a:lstStyle/>
          <a:p>
            <a:pPr algn="ctr"/>
            <a:r>
              <a:rPr lang="en-US" b="1">
                <a:latin typeface="Calibri" pitchFamily="34" charset="0"/>
              </a:rPr>
              <a:t>Climb the phobia ladder</a:t>
            </a:r>
          </a:p>
          <a:p>
            <a:pPr algn="ctr"/>
            <a:r>
              <a:rPr lang="en-US" sz="1600">
                <a:latin typeface="Calibri" pitchFamily="34" charset="0"/>
              </a:rPr>
              <a:t>-using the relaxation techniques, imagine to be in the scene involving the phobia described by Wolpe</a:t>
            </a:r>
          </a:p>
          <a:p>
            <a:pPr algn="ctr"/>
            <a:endParaRPr lang="en-US" b="1">
              <a:latin typeface="Calibri" pitchFamily="34" charset="0"/>
            </a:endParaRPr>
          </a:p>
        </p:txBody>
      </p:sp>
      <p:pic>
        <p:nvPicPr>
          <p:cNvPr id="25609" name="Picture 12"/>
          <p:cNvPicPr>
            <a:picLocks noChangeAspect="1"/>
          </p:cNvPicPr>
          <p:nvPr/>
        </p:nvPicPr>
        <p:blipFill>
          <a:blip r:embed="rId3"/>
          <a:srcRect/>
          <a:stretch>
            <a:fillRect/>
          </a:stretch>
        </p:blipFill>
        <p:spPr bwMode="auto">
          <a:xfrm>
            <a:off x="228600" y="3411538"/>
            <a:ext cx="2511425" cy="2922587"/>
          </a:xfrm>
          <a:prstGeom prst="rect">
            <a:avLst/>
          </a:prstGeom>
          <a:noFill/>
          <a:ln w="9525">
            <a:noFill/>
            <a:miter lim="800000"/>
            <a:headEnd/>
            <a:tailEnd/>
          </a:ln>
        </p:spPr>
      </p:pic>
      <p:sp>
        <p:nvSpPr>
          <p:cNvPr id="25610" name="TextBox 13"/>
          <p:cNvSpPr txBox="1">
            <a:spLocks noChangeArrowheads="1"/>
          </p:cNvSpPr>
          <p:nvPr/>
        </p:nvSpPr>
        <p:spPr bwMode="auto">
          <a:xfrm>
            <a:off x="3113088" y="3429000"/>
            <a:ext cx="2743200" cy="2800350"/>
          </a:xfrm>
          <a:prstGeom prst="rect">
            <a:avLst/>
          </a:prstGeom>
          <a:noFill/>
          <a:ln w="28575">
            <a:solidFill>
              <a:schemeClr val="tx1"/>
            </a:solidFill>
            <a:miter lim="800000"/>
            <a:headEnd/>
            <a:tailEnd/>
          </a:ln>
        </p:spPr>
        <p:txBody>
          <a:bodyPr>
            <a:spAutoFit/>
          </a:bodyPr>
          <a:lstStyle/>
          <a:p>
            <a:pPr algn="ctr"/>
            <a:r>
              <a:rPr lang="en-US" sz="1600">
                <a:latin typeface="AR CENA"/>
                <a:ea typeface="Microsoft YaHei" pitchFamily="34" charset="-122"/>
              </a:rPr>
              <a:t>CLAUSTROPHOBIA</a:t>
            </a:r>
          </a:p>
          <a:p>
            <a:r>
              <a:rPr lang="en-US" sz="1600">
                <a:latin typeface="AR CENA"/>
                <a:ea typeface="Microsoft YaHei" pitchFamily="34" charset="-122"/>
              </a:rPr>
              <a:t>1-Reading of miners trapped.</a:t>
            </a:r>
          </a:p>
          <a:p>
            <a:r>
              <a:rPr lang="en-US" sz="1600">
                <a:latin typeface="AR CENA"/>
                <a:ea typeface="Microsoft YaHei" pitchFamily="34" charset="-122"/>
              </a:rPr>
              <a:t>2-Being told of someone in jail.</a:t>
            </a:r>
          </a:p>
          <a:p>
            <a:r>
              <a:rPr lang="en-US" sz="1600">
                <a:latin typeface="AR CENA"/>
                <a:ea typeface="Microsoft YaHei" pitchFamily="34" charset="-122"/>
              </a:rPr>
              <a:t>3-Having a tight ring on a finger.</a:t>
            </a:r>
          </a:p>
          <a:p>
            <a:r>
              <a:rPr lang="en-US" sz="1600">
                <a:latin typeface="AR CENA"/>
                <a:ea typeface="Microsoft YaHei" pitchFamily="34" charset="-122"/>
              </a:rPr>
              <a:t>4-Journey by train.</a:t>
            </a:r>
          </a:p>
          <a:p>
            <a:r>
              <a:rPr lang="en-US" sz="1600">
                <a:latin typeface="AR CENA"/>
                <a:ea typeface="Microsoft YaHei" pitchFamily="34" charset="-122"/>
              </a:rPr>
              <a:t>5-Ride an elevator.</a:t>
            </a:r>
          </a:p>
          <a:p>
            <a:r>
              <a:rPr lang="en-US" sz="1600">
                <a:latin typeface="AR CENA"/>
                <a:ea typeface="Microsoft YaHei" pitchFamily="34" charset="-122"/>
              </a:rPr>
              <a:t>6-Ride an elevator with others.</a:t>
            </a:r>
          </a:p>
          <a:p>
            <a:r>
              <a:rPr lang="en-US" sz="1600">
                <a:latin typeface="AR CENA"/>
                <a:ea typeface="Microsoft YaHei" pitchFamily="34" charset="-122"/>
              </a:rPr>
              <a:t>7-Pass through a tunnel on a train.</a:t>
            </a:r>
          </a:p>
          <a:p>
            <a:r>
              <a:rPr lang="en-US" sz="1600">
                <a:latin typeface="AR CENA"/>
                <a:ea typeface="Microsoft YaHei" pitchFamily="34" charset="-122"/>
              </a:rPr>
              <a:t>8-Being locked in a room.</a:t>
            </a:r>
          </a:p>
          <a:p>
            <a:r>
              <a:rPr lang="en-US" sz="1600">
                <a:latin typeface="AR CENA"/>
                <a:ea typeface="Microsoft YaHei" pitchFamily="34" charset="-122"/>
              </a:rPr>
              <a:t>9-Being stuck on an elevator.</a:t>
            </a:r>
          </a:p>
          <a:p>
            <a:r>
              <a:rPr lang="en-US" sz="1600">
                <a:latin typeface="AR CENA"/>
                <a:ea typeface="Microsoft YaHei" pitchFamily="34" charset="-122"/>
              </a:rPr>
              <a:t>10-Crawling through a cave.</a:t>
            </a:r>
          </a:p>
        </p:txBody>
      </p:sp>
      <p:pic>
        <p:nvPicPr>
          <p:cNvPr id="25611" name="Picture 15"/>
          <p:cNvPicPr>
            <a:picLocks noChangeAspect="1"/>
          </p:cNvPicPr>
          <p:nvPr/>
        </p:nvPicPr>
        <p:blipFill>
          <a:blip r:embed="rId4"/>
          <a:srcRect/>
          <a:stretch>
            <a:fillRect/>
          </a:stretch>
        </p:blipFill>
        <p:spPr bwMode="auto">
          <a:xfrm>
            <a:off x="6172200" y="4586288"/>
            <a:ext cx="1790700" cy="2084387"/>
          </a:xfrm>
          <a:prstGeom prst="rect">
            <a:avLst/>
          </a:prstGeom>
          <a:noFill/>
          <a:ln w="9525">
            <a:noFill/>
            <a:miter lim="800000"/>
            <a:headEnd/>
            <a:tailEnd/>
          </a:ln>
        </p:spPr>
      </p:pic>
      <p:sp>
        <p:nvSpPr>
          <p:cNvPr id="17" name="Cloud 16"/>
          <p:cNvSpPr/>
          <p:nvPr/>
        </p:nvSpPr>
        <p:spPr>
          <a:xfrm>
            <a:off x="7124700" y="3179763"/>
            <a:ext cx="1676400" cy="1033462"/>
          </a:xfrm>
          <a:prstGeom prst="cloud">
            <a:avLst/>
          </a:prstGeom>
          <a:blipFill>
            <a:blip r:embed="rId5">
              <a:extLst>
                <a:ext uri="{BEBA8EAE-BF5A-486C-A8C5-ECC9F3942E4B}"/>
              </a:extLst>
            </a:blip>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Cloud 17"/>
          <p:cNvSpPr/>
          <p:nvPr/>
        </p:nvSpPr>
        <p:spPr>
          <a:xfrm>
            <a:off x="6610350" y="3921125"/>
            <a:ext cx="533400" cy="381000"/>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Cloud 18"/>
          <p:cNvSpPr/>
          <p:nvPr/>
        </p:nvSpPr>
        <p:spPr>
          <a:xfrm>
            <a:off x="6400800" y="4333875"/>
            <a:ext cx="288925" cy="228600"/>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8000"/>
            <a:lum/>
          </a:blip>
          <a:srcRect/>
          <a:stretch>
            <a:fillRect l="-10000" r="-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sz="5400" b="1" dirty="0" smtClean="0">
                <a:ln>
                  <a:solidFill>
                    <a:schemeClr val="tx1"/>
                  </a:solidFill>
                </a:ln>
                <a:solidFill>
                  <a:schemeClr val="bg1"/>
                </a:solidFill>
              </a:rPr>
              <a:t>Findings</a:t>
            </a:r>
            <a:endParaRPr lang="en-US" sz="5400" b="1" dirty="0">
              <a:ln>
                <a:solidFill>
                  <a:schemeClr val="tx1"/>
                </a:solidFill>
              </a:ln>
              <a:solidFill>
                <a:schemeClr val="bg1"/>
              </a:solidFill>
            </a:endParaRPr>
          </a:p>
        </p:txBody>
      </p:sp>
      <p:sp>
        <p:nvSpPr>
          <p:cNvPr id="3" name="Content Placeholder 2"/>
          <p:cNvSpPr>
            <a:spLocks noGrp="1"/>
          </p:cNvSpPr>
          <p:nvPr>
            <p:ph idx="1"/>
          </p:nvPr>
        </p:nvSpPr>
        <p:spPr>
          <a:xfrm>
            <a:off x="457200" y="1371600"/>
            <a:ext cx="8229600" cy="2667000"/>
          </a:xfrm>
          <a:solidFill>
            <a:schemeClr val="bg1">
              <a:alpha val="75000"/>
            </a:schemeClr>
          </a:solidFill>
        </p:spPr>
        <p:txBody>
          <a:bodyPr rtlCol="0">
            <a:normAutofit/>
          </a:bodyPr>
          <a:lstStyle/>
          <a:p>
            <a:pPr fontAlgn="auto">
              <a:spcAft>
                <a:spcPts val="0"/>
              </a:spcAft>
              <a:buFont typeface="Arial" pitchFamily="34" charset="0"/>
              <a:buChar char="•"/>
              <a:defRPr/>
            </a:pPr>
            <a:r>
              <a:rPr lang="en-US" sz="2000" b="1" dirty="0" smtClean="0"/>
              <a:t>It took an average of 12.3 sessions to complete the phobia hierarchies.</a:t>
            </a:r>
          </a:p>
          <a:p>
            <a:pPr fontAlgn="auto">
              <a:spcAft>
                <a:spcPts val="0"/>
              </a:spcAft>
              <a:buFont typeface="Arial" pitchFamily="34" charset="0"/>
              <a:buChar char="•"/>
              <a:defRPr/>
            </a:pPr>
            <a:endParaRPr lang="en-US" sz="2000" b="1" dirty="0" smtClean="0"/>
          </a:p>
          <a:p>
            <a:pPr fontAlgn="auto">
              <a:spcAft>
                <a:spcPts val="0"/>
              </a:spcAft>
              <a:buFont typeface="Arial" pitchFamily="34" charset="0"/>
              <a:buChar char="•"/>
              <a:defRPr/>
            </a:pPr>
            <a:r>
              <a:rPr lang="en-US" sz="2000" b="1" dirty="0" smtClean="0"/>
              <a:t>The success of the therapy was judged by the patients’ own reports.</a:t>
            </a:r>
          </a:p>
          <a:p>
            <a:pPr lvl="1" fontAlgn="auto">
              <a:spcAft>
                <a:spcPts val="0"/>
              </a:spcAft>
              <a:buFont typeface="Arial" pitchFamily="34" charset="0"/>
              <a:buChar char="–"/>
              <a:defRPr/>
            </a:pPr>
            <a:r>
              <a:rPr lang="en-US" sz="1800" b="1" dirty="0" smtClean="0"/>
              <a:t>Rated the process as successful, partially successful, or unsuccessful.</a:t>
            </a:r>
          </a:p>
          <a:p>
            <a:pPr marL="457200" lvl="1" indent="0" fontAlgn="auto">
              <a:spcAft>
                <a:spcPts val="0"/>
              </a:spcAft>
              <a:buFont typeface="Arial" pitchFamily="34" charset="0"/>
              <a:buNone/>
              <a:defRPr/>
            </a:pPr>
            <a:endParaRPr lang="en-US" sz="1800" b="1" dirty="0" smtClean="0"/>
          </a:p>
          <a:p>
            <a:pPr fontAlgn="auto">
              <a:spcAft>
                <a:spcPts val="0"/>
              </a:spcAft>
              <a:buFont typeface="Arial" pitchFamily="34" charset="0"/>
              <a:buChar char="•"/>
              <a:defRPr/>
            </a:pPr>
            <a:r>
              <a:rPr lang="en-US" sz="2000" b="1" dirty="0" smtClean="0"/>
              <a:t>91% (35/39 clients) rated successful or partially successful! </a:t>
            </a:r>
          </a:p>
          <a:p>
            <a:pPr lvl="1" fontAlgn="auto">
              <a:spcAft>
                <a:spcPts val="0"/>
              </a:spcAft>
              <a:buFont typeface="Arial" pitchFamily="34" charset="0"/>
              <a:buChar char="–"/>
              <a:defRPr/>
            </a:pPr>
            <a:r>
              <a:rPr lang="en-US" sz="1600" b="1" dirty="0" smtClean="0"/>
              <a:t>leaving only 9% unsuccessful</a:t>
            </a:r>
          </a:p>
          <a:p>
            <a:pPr fontAlgn="auto">
              <a:spcAft>
                <a:spcPts val="0"/>
              </a:spcAft>
              <a:buFont typeface="Arial" pitchFamily="34" charset="0"/>
              <a:buChar char="•"/>
              <a:defRPr/>
            </a:pPr>
            <a:endParaRPr lang="en-US" sz="2000" dirty="0" smtClean="0"/>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a:p>
        </p:txBody>
      </p:sp>
      <p:sp>
        <p:nvSpPr>
          <p:cNvPr id="27652" name="TextBox 3"/>
          <p:cNvSpPr txBox="1">
            <a:spLocks noChangeArrowheads="1"/>
          </p:cNvSpPr>
          <p:nvPr/>
        </p:nvSpPr>
        <p:spPr bwMode="auto">
          <a:xfrm>
            <a:off x="3733800" y="4743450"/>
            <a:ext cx="4800600" cy="1200150"/>
          </a:xfrm>
          <a:prstGeom prst="rect">
            <a:avLst/>
          </a:prstGeom>
          <a:solidFill>
            <a:schemeClr val="bg1">
              <a:alpha val="74901"/>
            </a:schemeClr>
          </a:solidFill>
          <a:ln w="9525">
            <a:noFill/>
            <a:miter lim="800000"/>
            <a:headEnd/>
            <a:tailEnd/>
          </a:ln>
        </p:spPr>
        <p:txBody>
          <a:bodyPr>
            <a:spAutoFit/>
          </a:bodyPr>
          <a:lstStyle/>
          <a:p>
            <a:pPr algn="ctr"/>
            <a:r>
              <a:rPr lang="en-US">
                <a:latin typeface="Calibri" pitchFamily="34" charset="0"/>
              </a:rPr>
              <a:t>*After obtaining follow up reports from 25/35 patients who were initially rated successful, none experienced relapse, new phobias, or other neurotic symptoms.* </a:t>
            </a:r>
          </a:p>
        </p:txBody>
      </p:sp>
      <p:pic>
        <p:nvPicPr>
          <p:cNvPr id="27653" name="Picture 4"/>
          <p:cNvPicPr>
            <a:picLocks noChangeAspect="1"/>
          </p:cNvPicPr>
          <p:nvPr/>
        </p:nvPicPr>
        <p:blipFill>
          <a:blip r:embed="rId4"/>
          <a:srcRect/>
          <a:stretch>
            <a:fillRect/>
          </a:stretch>
        </p:blipFill>
        <p:spPr bwMode="auto">
          <a:xfrm>
            <a:off x="914400" y="3886200"/>
            <a:ext cx="2190750" cy="2887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smtClean="0">
                <a:solidFill>
                  <a:srgbClr val="2145DD"/>
                </a:solidFill>
              </a:rPr>
              <a:t>Subsequent Research (2003)</a:t>
            </a:r>
          </a:p>
        </p:txBody>
      </p:sp>
      <p:sp>
        <p:nvSpPr>
          <p:cNvPr id="3" name="Content Placeholder 2"/>
          <p:cNvSpPr>
            <a:spLocks noGrp="1"/>
          </p:cNvSpPr>
          <p:nvPr>
            <p:ph idx="1"/>
          </p:nvPr>
        </p:nvSpPr>
        <p:spPr>
          <a:xfrm>
            <a:off x="457200" y="1600200"/>
            <a:ext cx="5257800" cy="4953000"/>
          </a:xfrm>
        </p:spPr>
        <p:txBody>
          <a:bodyPr rtlCol="0">
            <a:normAutofit fontScale="77500" lnSpcReduction="20000"/>
          </a:bodyPr>
          <a:lstStyle/>
          <a:p>
            <a:pPr fontAlgn="auto">
              <a:spcAft>
                <a:spcPts val="0"/>
              </a:spcAft>
              <a:buFont typeface="Arial" pitchFamily="34" charset="0"/>
              <a:buChar char="•"/>
              <a:defRPr/>
            </a:pPr>
            <a:r>
              <a:rPr lang="en-US" sz="2300" i="1" dirty="0" smtClean="0">
                <a:solidFill>
                  <a:srgbClr val="162E92"/>
                </a:solidFill>
              </a:rPr>
              <a:t>“Math phobia” </a:t>
            </a:r>
            <a:r>
              <a:rPr lang="en-US" sz="2300" dirty="0" smtClean="0">
                <a:solidFill>
                  <a:srgbClr val="162E92"/>
                </a:solidFill>
              </a:rPr>
              <a:t>study</a:t>
            </a:r>
          </a:p>
          <a:p>
            <a:pPr marL="0" indent="0" fontAlgn="auto">
              <a:spcAft>
                <a:spcPts val="0"/>
              </a:spcAft>
              <a:buFont typeface="Arial" pitchFamily="34" charset="0"/>
              <a:buNone/>
              <a:defRPr/>
            </a:pPr>
            <a:endParaRPr lang="en-US" sz="2300" dirty="0" smtClean="0">
              <a:solidFill>
                <a:srgbClr val="162E92"/>
              </a:solidFill>
            </a:endParaRPr>
          </a:p>
          <a:p>
            <a:pPr fontAlgn="auto">
              <a:spcAft>
                <a:spcPts val="0"/>
              </a:spcAft>
              <a:buFont typeface="Arial" pitchFamily="34" charset="0"/>
              <a:buChar char="•"/>
              <a:defRPr/>
            </a:pPr>
            <a:r>
              <a:rPr lang="en-US" sz="2300" dirty="0" smtClean="0">
                <a:solidFill>
                  <a:srgbClr val="162E92"/>
                </a:solidFill>
              </a:rPr>
              <a:t>Wolpe’s techniques used to help students overcome extreme levels of math anxiety</a:t>
            </a:r>
          </a:p>
          <a:p>
            <a:pPr marL="0" indent="0" fontAlgn="auto">
              <a:spcAft>
                <a:spcPts val="0"/>
              </a:spcAft>
              <a:buFont typeface="Arial" pitchFamily="34" charset="0"/>
              <a:buNone/>
              <a:defRPr/>
            </a:pPr>
            <a:endParaRPr lang="en-US" sz="2300" dirty="0" smtClean="0">
              <a:solidFill>
                <a:srgbClr val="162E92"/>
              </a:solidFill>
            </a:endParaRPr>
          </a:p>
          <a:p>
            <a:pPr fontAlgn="auto">
              <a:spcAft>
                <a:spcPts val="0"/>
              </a:spcAft>
              <a:buFont typeface="Arial" pitchFamily="34" charset="0"/>
              <a:buChar char="•"/>
              <a:defRPr/>
            </a:pPr>
            <a:r>
              <a:rPr lang="en-US" sz="2300" dirty="0" smtClean="0">
                <a:solidFill>
                  <a:srgbClr val="162E92"/>
                </a:solidFill>
              </a:rPr>
              <a:t>Students practiced progressive muscle relaxation and were given relaxation tapes to listen to each day when they went home</a:t>
            </a:r>
          </a:p>
          <a:p>
            <a:pPr marL="0" indent="0" fontAlgn="auto">
              <a:spcAft>
                <a:spcPts val="0"/>
              </a:spcAft>
              <a:buFont typeface="Arial" pitchFamily="34" charset="0"/>
              <a:buNone/>
              <a:defRPr/>
            </a:pPr>
            <a:endParaRPr lang="en-US" sz="2300" dirty="0" smtClean="0">
              <a:solidFill>
                <a:srgbClr val="162E92"/>
              </a:solidFill>
            </a:endParaRPr>
          </a:p>
          <a:p>
            <a:pPr fontAlgn="auto">
              <a:spcAft>
                <a:spcPts val="0"/>
              </a:spcAft>
              <a:buFont typeface="Arial" pitchFamily="34" charset="0"/>
              <a:buChar char="•"/>
              <a:defRPr/>
            </a:pPr>
            <a:r>
              <a:rPr lang="en-US" sz="2300" dirty="0" smtClean="0">
                <a:solidFill>
                  <a:srgbClr val="162E92"/>
                </a:solidFill>
              </a:rPr>
              <a:t>Each student created an 11 stage hierarchy</a:t>
            </a:r>
          </a:p>
          <a:p>
            <a:pPr marL="0" indent="0" fontAlgn="auto">
              <a:spcAft>
                <a:spcPts val="0"/>
              </a:spcAft>
              <a:buFont typeface="Arial" pitchFamily="34" charset="0"/>
              <a:buNone/>
              <a:defRPr/>
            </a:pPr>
            <a:endParaRPr lang="en-US" sz="2300" dirty="0" smtClean="0">
              <a:solidFill>
                <a:srgbClr val="162E92"/>
              </a:solidFill>
            </a:endParaRPr>
          </a:p>
          <a:p>
            <a:pPr fontAlgn="auto">
              <a:spcAft>
                <a:spcPts val="0"/>
              </a:spcAft>
              <a:buFont typeface="Arial" pitchFamily="34" charset="0"/>
              <a:buChar char="•"/>
              <a:defRPr/>
            </a:pPr>
            <a:r>
              <a:rPr lang="en-US" sz="2300" dirty="0" smtClean="0">
                <a:solidFill>
                  <a:srgbClr val="162E92"/>
                </a:solidFill>
              </a:rPr>
              <a:t>It worked!</a:t>
            </a:r>
          </a:p>
          <a:p>
            <a:pPr marL="0" indent="0" fontAlgn="auto">
              <a:spcAft>
                <a:spcPts val="0"/>
              </a:spcAft>
              <a:buFont typeface="Arial" pitchFamily="34" charset="0"/>
              <a:buNone/>
              <a:defRPr/>
            </a:pPr>
            <a:endParaRPr lang="en-US" sz="2300" dirty="0" smtClean="0">
              <a:solidFill>
                <a:srgbClr val="162E92"/>
              </a:solidFill>
            </a:endParaRPr>
          </a:p>
          <a:p>
            <a:pPr fontAlgn="auto">
              <a:spcAft>
                <a:spcPts val="0"/>
              </a:spcAft>
              <a:buFont typeface="Arial" pitchFamily="34" charset="0"/>
              <a:buChar char="•"/>
              <a:defRPr/>
            </a:pPr>
            <a:r>
              <a:rPr lang="en-US" sz="2300" dirty="0" smtClean="0">
                <a:solidFill>
                  <a:srgbClr val="162E92"/>
                </a:solidFill>
              </a:rPr>
              <a:t>11/12 displayed recovery or improvement in their levels of math anxiety </a:t>
            </a:r>
          </a:p>
          <a:p>
            <a:pPr marL="0" indent="0" fontAlgn="auto">
              <a:spcAft>
                <a:spcPts val="0"/>
              </a:spcAft>
              <a:buFont typeface="Arial" pitchFamily="34" charset="0"/>
              <a:buNone/>
              <a:defRPr/>
            </a:pPr>
            <a:endParaRPr lang="en-US" sz="2300" dirty="0" smtClean="0">
              <a:solidFill>
                <a:srgbClr val="162E92"/>
              </a:solidFill>
            </a:endParaRPr>
          </a:p>
          <a:p>
            <a:pPr fontAlgn="auto">
              <a:spcAft>
                <a:spcPts val="0"/>
              </a:spcAft>
              <a:buFont typeface="Arial" pitchFamily="34" charset="0"/>
              <a:buChar char="•"/>
              <a:defRPr/>
            </a:pPr>
            <a:r>
              <a:rPr lang="en-US" sz="2300" dirty="0" smtClean="0">
                <a:solidFill>
                  <a:srgbClr val="162E92"/>
                </a:solidFill>
              </a:rPr>
              <a:t>They even maintained the reductions in their math anxiety in a 2 month follow up</a:t>
            </a:r>
          </a:p>
          <a:p>
            <a:pPr fontAlgn="auto">
              <a:spcAft>
                <a:spcPts val="0"/>
              </a:spcAft>
              <a:buFont typeface="Arial" pitchFamily="34" charset="0"/>
              <a:buChar char="•"/>
              <a:defRPr/>
            </a:pPr>
            <a:endParaRPr lang="en-US" dirty="0"/>
          </a:p>
        </p:txBody>
      </p:sp>
      <p:pic>
        <p:nvPicPr>
          <p:cNvPr id="7171" name="Picture 3" descr="C:\Users\April\AppData\Local\Microsoft\Windows\Temporary Internet Files\Content.IE5\DUHRQQ9R\MP900401162[1].jpg"/>
          <p:cNvPicPr>
            <a:picLocks noChangeAspect="1" noChangeArrowheads="1"/>
          </p:cNvPicPr>
          <p:nvPr/>
        </p:nvPicPr>
        <p:blipFill>
          <a:blip r:embed="rId3"/>
          <a:srcRect/>
          <a:stretch>
            <a:fillRect/>
          </a:stretch>
        </p:blipFill>
        <p:spPr bwMode="auto">
          <a:xfrm>
            <a:off x="5715000" y="1981200"/>
            <a:ext cx="2863850" cy="3581400"/>
          </a:xfrm>
          <a:prstGeom prst="rect">
            <a:avLst/>
          </a:prstGeom>
          <a:noFill/>
          <a:effectLst>
            <a:outerShdw blurRad="419100" dist="38100" dir="16200000" rotWithShape="0">
              <a:prstClr val="black">
                <a:alpha val="40000"/>
              </a:prstClr>
            </a:outerShdw>
          </a:effectLst>
          <a:extLst>
            <a:ext uri="{909E8E84-426E-40DD-AFC4-6F175D3DCCD1}"/>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FF200">
                <a:alpha val="0"/>
              </a:srgbClr>
            </a:gs>
            <a:gs pos="45000">
              <a:srgbClr val="FF7A00"/>
            </a:gs>
            <a:gs pos="70000">
              <a:srgbClr val="FF0300"/>
            </a:gs>
            <a:gs pos="100000">
              <a:srgbClr val="4D0808"/>
            </a:gs>
          </a:gsLst>
          <a:lin ang="162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486400"/>
          </a:xfrm>
          <a:solidFill>
            <a:schemeClr val="bg1">
              <a:alpha val="35000"/>
            </a:schemeClr>
          </a:solidFill>
        </p:spPr>
        <p:txBody>
          <a:bodyPr rtlCol="0">
            <a:normAutofit fontScale="47500" lnSpcReduction="20000"/>
          </a:bodyPr>
          <a:lstStyle/>
          <a:p>
            <a:pPr marL="0" indent="0" algn="ctr" fontAlgn="auto">
              <a:spcAft>
                <a:spcPts val="0"/>
              </a:spcAft>
              <a:buFont typeface="Arial" pitchFamily="34" charset="0"/>
              <a:buNone/>
              <a:defRPr/>
            </a:pPr>
            <a:r>
              <a:rPr lang="en-US" sz="9000" b="1" dirty="0" smtClean="0"/>
              <a:t>A Version of the Scale Used Today</a:t>
            </a:r>
          </a:p>
          <a:p>
            <a:pPr marL="0" indent="0" algn="ctr" fontAlgn="auto">
              <a:spcAft>
                <a:spcPts val="0"/>
              </a:spcAft>
              <a:buFont typeface="Arial" pitchFamily="34" charset="0"/>
              <a:buNone/>
              <a:defRPr/>
            </a:pPr>
            <a:r>
              <a:rPr lang="en-US" sz="3800" b="1" dirty="0" smtClean="0"/>
              <a:t>(developed by Wolpe)</a:t>
            </a:r>
          </a:p>
          <a:p>
            <a:pPr marL="0" indent="0" algn="ctr" fontAlgn="auto">
              <a:spcAft>
                <a:spcPts val="0"/>
              </a:spcAft>
              <a:buFont typeface="Arial" pitchFamily="34" charset="0"/>
              <a:buNone/>
              <a:defRPr/>
            </a:pPr>
            <a:endParaRPr lang="en-US" sz="3800" dirty="0" smtClean="0"/>
          </a:p>
          <a:p>
            <a:pPr fontAlgn="auto">
              <a:spcAft>
                <a:spcPts val="0"/>
              </a:spcAft>
              <a:buFont typeface="Arial" pitchFamily="34" charset="0"/>
              <a:buChar char="•"/>
              <a:defRPr/>
            </a:pPr>
            <a:r>
              <a:rPr lang="en-US" b="1" dirty="0" smtClean="0">
                <a:solidFill>
                  <a:srgbClr val="C00000"/>
                </a:solidFill>
              </a:rPr>
              <a:t>10</a:t>
            </a:r>
            <a:r>
              <a:rPr lang="en-US" dirty="0" smtClean="0"/>
              <a:t> = Feels unbearably bad, beside yourself, out of control as in a nervous breakdown, overwhelmed, at the end of your rope. You may feel so upset that you don't want to talk because you can't imagine how anyone could possibly understand your agitation.</a:t>
            </a:r>
          </a:p>
          <a:p>
            <a:pPr fontAlgn="auto">
              <a:spcAft>
                <a:spcPts val="0"/>
              </a:spcAft>
              <a:buFont typeface="Arial" pitchFamily="34" charset="0"/>
              <a:buChar char="•"/>
              <a:defRPr/>
            </a:pPr>
            <a:r>
              <a:rPr lang="en-US" b="1" dirty="0" smtClean="0">
                <a:solidFill>
                  <a:srgbClr val="C00000"/>
                </a:solidFill>
              </a:rPr>
              <a:t>9</a:t>
            </a:r>
            <a:r>
              <a:rPr lang="en-US" dirty="0" smtClean="0"/>
              <a:t> = Feeling desperate. What most people call a 10 is actually a 9. Feeling extremely freaked out to the point that it almost feels unbearable and you are getting scared of what you might do. Feeling very, very bad, losing control of your emotions.</a:t>
            </a:r>
          </a:p>
          <a:p>
            <a:pPr fontAlgn="auto">
              <a:spcAft>
                <a:spcPts val="0"/>
              </a:spcAft>
              <a:buFont typeface="Arial" pitchFamily="34" charset="0"/>
              <a:buChar char="•"/>
              <a:defRPr/>
            </a:pPr>
            <a:r>
              <a:rPr lang="en-US" b="1" dirty="0" smtClean="0">
                <a:solidFill>
                  <a:srgbClr val="C00000"/>
                </a:solidFill>
              </a:rPr>
              <a:t>8</a:t>
            </a:r>
            <a:r>
              <a:rPr lang="en-US" dirty="0" smtClean="0"/>
              <a:t> = Freaking out. The beginning of alienation.</a:t>
            </a:r>
          </a:p>
          <a:p>
            <a:pPr fontAlgn="auto">
              <a:spcAft>
                <a:spcPts val="0"/>
              </a:spcAft>
              <a:buFont typeface="Arial" pitchFamily="34" charset="0"/>
              <a:buChar char="•"/>
              <a:defRPr/>
            </a:pPr>
            <a:r>
              <a:rPr lang="en-US" b="1" dirty="0" smtClean="0">
                <a:solidFill>
                  <a:srgbClr val="C00000"/>
                </a:solidFill>
              </a:rPr>
              <a:t>7</a:t>
            </a:r>
            <a:r>
              <a:rPr lang="en-US" dirty="0" smtClean="0"/>
              <a:t> = Starting to freak out, on the edge of some definitely bad feelings. You can maintain control with difficulty.</a:t>
            </a:r>
          </a:p>
          <a:p>
            <a:pPr fontAlgn="auto">
              <a:spcAft>
                <a:spcPts val="0"/>
              </a:spcAft>
              <a:buFont typeface="Arial" pitchFamily="34" charset="0"/>
              <a:buChar char="•"/>
              <a:defRPr/>
            </a:pPr>
            <a:r>
              <a:rPr lang="en-US" b="1" dirty="0" smtClean="0">
                <a:solidFill>
                  <a:srgbClr val="C00000"/>
                </a:solidFill>
              </a:rPr>
              <a:t>6</a:t>
            </a:r>
            <a:r>
              <a:rPr lang="en-US" dirty="0" smtClean="0"/>
              <a:t> = Feeling bad to the point that you begin to think something ought to be done about the way you feel.</a:t>
            </a:r>
          </a:p>
          <a:p>
            <a:pPr fontAlgn="auto">
              <a:spcAft>
                <a:spcPts val="0"/>
              </a:spcAft>
              <a:buFont typeface="Arial" pitchFamily="34" charset="0"/>
              <a:buChar char="•"/>
              <a:defRPr/>
            </a:pPr>
            <a:r>
              <a:rPr lang="en-US" b="1" dirty="0" smtClean="0">
                <a:solidFill>
                  <a:srgbClr val="C00000"/>
                </a:solidFill>
              </a:rPr>
              <a:t>5</a:t>
            </a:r>
            <a:r>
              <a:rPr lang="en-US" dirty="0" smtClean="0"/>
              <a:t> = Moderately upset, uncomfortable. Unpleasant feelings are still manageable with some effort.</a:t>
            </a:r>
          </a:p>
          <a:p>
            <a:pPr fontAlgn="auto">
              <a:spcAft>
                <a:spcPts val="0"/>
              </a:spcAft>
              <a:buFont typeface="Arial" pitchFamily="34" charset="0"/>
              <a:buChar char="•"/>
              <a:defRPr/>
            </a:pPr>
            <a:r>
              <a:rPr lang="en-US" b="1" dirty="0" smtClean="0">
                <a:solidFill>
                  <a:srgbClr val="C00000"/>
                </a:solidFill>
              </a:rPr>
              <a:t>4</a:t>
            </a:r>
            <a:r>
              <a:rPr lang="en-US" dirty="0" smtClean="0"/>
              <a:t> = Somewhat upset to the point that you cannot easily ignore an unpleasant thought. You can handle it OK but don't feel good.</a:t>
            </a:r>
          </a:p>
          <a:p>
            <a:pPr fontAlgn="auto">
              <a:spcAft>
                <a:spcPts val="0"/>
              </a:spcAft>
              <a:buFont typeface="Arial" pitchFamily="34" charset="0"/>
              <a:buChar char="•"/>
              <a:defRPr/>
            </a:pPr>
            <a:r>
              <a:rPr lang="en-US" b="1" dirty="0" smtClean="0">
                <a:solidFill>
                  <a:srgbClr val="C00000"/>
                </a:solidFill>
              </a:rPr>
              <a:t>3</a:t>
            </a:r>
            <a:r>
              <a:rPr lang="en-US" dirty="0" smtClean="0"/>
              <a:t> = Mildly upset. Worried, bothered to the point that you notice it.</a:t>
            </a:r>
          </a:p>
          <a:p>
            <a:pPr fontAlgn="auto">
              <a:spcAft>
                <a:spcPts val="0"/>
              </a:spcAft>
              <a:buFont typeface="Arial" pitchFamily="34" charset="0"/>
              <a:buChar char="•"/>
              <a:defRPr/>
            </a:pPr>
            <a:r>
              <a:rPr lang="en-US" b="1" dirty="0" smtClean="0">
                <a:solidFill>
                  <a:srgbClr val="C00000"/>
                </a:solidFill>
              </a:rPr>
              <a:t>2</a:t>
            </a:r>
            <a:r>
              <a:rPr lang="en-US" dirty="0" smtClean="0"/>
              <a:t> = A little bit upset, but not noticeable unless you took care to pay attention to your feelings and then realize, "yes" there is something bothering me.</a:t>
            </a:r>
          </a:p>
          <a:p>
            <a:pPr fontAlgn="auto">
              <a:spcAft>
                <a:spcPts val="0"/>
              </a:spcAft>
              <a:buFont typeface="Arial" pitchFamily="34" charset="0"/>
              <a:buChar char="•"/>
              <a:defRPr/>
            </a:pPr>
            <a:r>
              <a:rPr lang="en-US" b="1" dirty="0" smtClean="0">
                <a:solidFill>
                  <a:srgbClr val="C00000"/>
                </a:solidFill>
              </a:rPr>
              <a:t>1</a:t>
            </a:r>
            <a:r>
              <a:rPr lang="en-US" dirty="0" smtClean="0"/>
              <a:t> = No acute distress and feeling basically good. If you took special effort you might feel something unpleasant but not much.</a:t>
            </a:r>
          </a:p>
          <a:p>
            <a:pPr fontAlgn="auto">
              <a:spcAft>
                <a:spcPts val="0"/>
              </a:spcAft>
              <a:buFont typeface="Arial" pitchFamily="34" charset="0"/>
              <a:buChar char="•"/>
              <a:defRPr/>
            </a:pPr>
            <a:r>
              <a:rPr lang="en-US" b="1" dirty="0" smtClean="0">
                <a:solidFill>
                  <a:srgbClr val="C00000"/>
                </a:solidFill>
              </a:rPr>
              <a:t>0</a:t>
            </a:r>
            <a:r>
              <a:rPr lang="en-US" dirty="0" smtClean="0"/>
              <a:t> = Peace, serenity, total relief. No more anxiety of any kind about any particular issue.</a:t>
            </a:r>
          </a:p>
          <a:p>
            <a:pPr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1837</TotalTime>
  <Words>669</Words>
  <Application>Microsoft Office PowerPoint</Application>
  <PresentationFormat>On-screen Show (4:3)</PresentationFormat>
  <Paragraphs>100</Paragraphs>
  <Slides>10</Slides>
  <Notes>10</Notes>
  <HiddenSlides>0</HiddenSlides>
  <MMClips>0</MMClips>
  <ScaleCrop>false</ScaleCrop>
  <HeadingPairs>
    <vt:vector size="6" baseType="variant">
      <vt:variant>
        <vt:lpstr>Fonts Used</vt:lpstr>
      </vt:variant>
      <vt:variant>
        <vt:i4>7</vt:i4>
      </vt:variant>
      <vt:variant>
        <vt:lpstr>Design Template</vt:lpstr>
      </vt:variant>
      <vt:variant>
        <vt:i4>1</vt:i4>
      </vt:variant>
      <vt:variant>
        <vt:lpstr>Slide Titles</vt:lpstr>
      </vt:variant>
      <vt:variant>
        <vt:i4>10</vt:i4>
      </vt:variant>
    </vt:vector>
  </HeadingPairs>
  <TitlesOfParts>
    <vt:vector size="18" baseType="lpstr">
      <vt:lpstr>Calibri</vt:lpstr>
      <vt:lpstr>Arial</vt:lpstr>
      <vt:lpstr>Microsoft YaHei</vt:lpstr>
      <vt:lpstr>Aharoni</vt:lpstr>
      <vt:lpstr>Wingdings</vt:lpstr>
      <vt:lpstr>Eras Demi ITC</vt:lpstr>
      <vt:lpstr>AR CENA</vt:lpstr>
      <vt:lpstr>Office Theme</vt:lpstr>
      <vt:lpstr>Relaxing Your Fears Away</vt:lpstr>
      <vt:lpstr>Slide 2</vt:lpstr>
      <vt:lpstr>Slide 3</vt:lpstr>
      <vt:lpstr>Wolpe’s Phobia Treatment</vt:lpstr>
      <vt:lpstr>Wolpe’s phobia treatment (applied) </vt:lpstr>
      <vt:lpstr>Experimental Method</vt:lpstr>
      <vt:lpstr>Slide 7</vt:lpstr>
      <vt:lpstr>Subsequent Research (2003)</vt:lpstr>
      <vt:lpstr>Slide 9</vt:lpstr>
      <vt:lpstr>Discovered Through Wolpe’s Study</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Relaxing Your Fears Away</dc:title>
  <dc:creator>April Knell</dc:creator>
  <cp:lastModifiedBy>lfailla</cp:lastModifiedBy>
  <cp:revision>152</cp:revision>
  <cp:lastPrinted>2011-03-07T03:22:29Z</cp:lastPrinted>
  <dcterms:created xsi:type="dcterms:W3CDTF">2011-03-05T21:35:54Z</dcterms:created>
  <dcterms:modified xsi:type="dcterms:W3CDTF">2011-04-28T12:51:44Z</dcterms:modified>
</cp:coreProperties>
</file>